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0" r:id="rId3"/>
    <p:sldId id="277" r:id="rId4"/>
    <p:sldId id="274" r:id="rId5"/>
    <p:sldId id="275" r:id="rId6"/>
    <p:sldId id="279" r:id="rId7"/>
    <p:sldId id="276" r:id="rId8"/>
    <p:sldId id="281" r:id="rId9"/>
    <p:sldId id="282" r:id="rId10"/>
    <p:sldId id="283" r:id="rId11"/>
    <p:sldId id="268" r:id="rId12"/>
    <p:sldId id="287" r:id="rId13"/>
    <p:sldId id="28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in Kronika" initials="K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0" autoAdjust="0"/>
    <p:restoredTop sz="80610" autoAdjust="0"/>
  </p:normalViewPr>
  <p:slideViewPr>
    <p:cSldViewPr snapToGrid="0">
      <p:cViewPr varScale="1">
        <p:scale>
          <a:sx n="59" d="100"/>
          <a:sy n="59" d="100"/>
        </p:scale>
        <p:origin x="116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5445F-DA21-4D35-81A5-19235DFD1085}" type="doc">
      <dgm:prSet loTypeId="urn:microsoft.com/office/officeart/2005/8/layout/venn1" loCatId="relationship" qsTypeId="urn:microsoft.com/office/officeart/2005/8/quickstyle/simple1" qsCatId="simple" csTypeId="urn:microsoft.com/office/officeart/2005/8/colors/colorful4" csCatId="colorful" phldr="1"/>
      <dgm:spPr/>
    </dgm:pt>
    <dgm:pt modelId="{4A8B0BB3-D796-4E3E-83B5-05539683E050}">
      <dgm:prSet phldrT="[Text]"/>
      <dgm:spPr/>
      <dgm:t>
        <a:bodyPr/>
        <a:lstStyle/>
        <a:p>
          <a:r>
            <a:rPr lang="el-GR" dirty="0" smtClean="0"/>
            <a:t>Δυνάμεις</a:t>
          </a:r>
          <a:endParaRPr lang="de-AT" dirty="0"/>
        </a:p>
      </dgm:t>
    </dgm:pt>
    <dgm:pt modelId="{58A37B5F-4A53-430D-94D2-E20BFFD3B1F4}" type="parTrans" cxnId="{65FB76CA-EC00-405E-8220-AC9E06ED213A}">
      <dgm:prSet/>
      <dgm:spPr/>
      <dgm:t>
        <a:bodyPr/>
        <a:lstStyle/>
        <a:p>
          <a:endParaRPr lang="de-AT"/>
        </a:p>
      </dgm:t>
    </dgm:pt>
    <dgm:pt modelId="{C87E08C6-2655-4002-A6B6-B4B7CEFA27B0}" type="sibTrans" cxnId="{65FB76CA-EC00-405E-8220-AC9E06ED213A}">
      <dgm:prSet/>
      <dgm:spPr/>
      <dgm:t>
        <a:bodyPr/>
        <a:lstStyle/>
        <a:p>
          <a:endParaRPr lang="de-AT"/>
        </a:p>
      </dgm:t>
    </dgm:pt>
    <dgm:pt modelId="{41F8BDC1-B467-471B-AA6D-B8CB0A3767CC}">
      <dgm:prSet phldrT="[Text]"/>
      <dgm:spPr/>
      <dgm:t>
        <a:bodyPr/>
        <a:lstStyle/>
        <a:p>
          <a:r>
            <a:rPr lang="el-GR" dirty="0" smtClean="0"/>
            <a:t>Αδυναμίες</a:t>
          </a:r>
          <a:endParaRPr lang="de-AT" dirty="0"/>
        </a:p>
      </dgm:t>
    </dgm:pt>
    <dgm:pt modelId="{5BFB36CD-A13D-40F8-89FA-5D314B91972D}" type="parTrans" cxnId="{3380607B-0BBF-4463-872F-24C786BC9DDA}">
      <dgm:prSet/>
      <dgm:spPr/>
      <dgm:t>
        <a:bodyPr/>
        <a:lstStyle/>
        <a:p>
          <a:endParaRPr lang="de-AT"/>
        </a:p>
      </dgm:t>
    </dgm:pt>
    <dgm:pt modelId="{EADCDC78-24FD-4294-94E8-CCE8911D08FF}" type="sibTrans" cxnId="{3380607B-0BBF-4463-872F-24C786BC9DDA}">
      <dgm:prSet/>
      <dgm:spPr/>
      <dgm:t>
        <a:bodyPr/>
        <a:lstStyle/>
        <a:p>
          <a:endParaRPr lang="de-AT"/>
        </a:p>
      </dgm:t>
    </dgm:pt>
    <dgm:pt modelId="{AD9A3711-9069-494E-A30C-2CF212078E64}" type="pres">
      <dgm:prSet presAssocID="{75B5445F-DA21-4D35-81A5-19235DFD1085}" presName="compositeShape" presStyleCnt="0">
        <dgm:presLayoutVars>
          <dgm:chMax val="7"/>
          <dgm:dir/>
          <dgm:resizeHandles val="exact"/>
        </dgm:presLayoutVars>
      </dgm:prSet>
      <dgm:spPr/>
    </dgm:pt>
    <dgm:pt modelId="{48263069-C1BE-4AC6-88F2-0D9B8A78459E}" type="pres">
      <dgm:prSet presAssocID="{4A8B0BB3-D796-4E3E-83B5-05539683E050}" presName="circ1" presStyleLbl="vennNode1" presStyleIdx="0" presStyleCnt="2"/>
      <dgm:spPr/>
      <dgm:t>
        <a:bodyPr/>
        <a:lstStyle/>
        <a:p>
          <a:endParaRPr lang="de-AT"/>
        </a:p>
      </dgm:t>
    </dgm:pt>
    <dgm:pt modelId="{B158D3FE-1F27-4F2C-A4D1-CDAC7466A581}" type="pres">
      <dgm:prSet presAssocID="{4A8B0BB3-D796-4E3E-83B5-05539683E050}" presName="circ1Tx" presStyleLbl="revTx" presStyleIdx="0" presStyleCnt="0">
        <dgm:presLayoutVars>
          <dgm:chMax val="0"/>
          <dgm:chPref val="0"/>
          <dgm:bulletEnabled val="1"/>
        </dgm:presLayoutVars>
      </dgm:prSet>
      <dgm:spPr/>
      <dgm:t>
        <a:bodyPr/>
        <a:lstStyle/>
        <a:p>
          <a:endParaRPr lang="de-AT"/>
        </a:p>
      </dgm:t>
    </dgm:pt>
    <dgm:pt modelId="{83DF0C9E-1204-49BB-925A-D6E29DB1BA15}" type="pres">
      <dgm:prSet presAssocID="{41F8BDC1-B467-471B-AA6D-B8CB0A3767CC}" presName="circ2" presStyleLbl="vennNode1" presStyleIdx="1" presStyleCnt="2"/>
      <dgm:spPr/>
      <dgm:t>
        <a:bodyPr/>
        <a:lstStyle/>
        <a:p>
          <a:endParaRPr lang="de-AT"/>
        </a:p>
      </dgm:t>
    </dgm:pt>
    <dgm:pt modelId="{389CEBE9-92F7-4C52-99C0-F3C43B9282EA}" type="pres">
      <dgm:prSet presAssocID="{41F8BDC1-B467-471B-AA6D-B8CB0A3767CC}" presName="circ2Tx" presStyleLbl="revTx" presStyleIdx="0" presStyleCnt="0">
        <dgm:presLayoutVars>
          <dgm:chMax val="0"/>
          <dgm:chPref val="0"/>
          <dgm:bulletEnabled val="1"/>
        </dgm:presLayoutVars>
      </dgm:prSet>
      <dgm:spPr/>
      <dgm:t>
        <a:bodyPr/>
        <a:lstStyle/>
        <a:p>
          <a:endParaRPr lang="de-AT"/>
        </a:p>
      </dgm:t>
    </dgm:pt>
  </dgm:ptLst>
  <dgm:cxnLst>
    <dgm:cxn modelId="{3E75E488-7AA0-451F-9A5D-0CBB5279E0E7}" type="presOf" srcId="{4A8B0BB3-D796-4E3E-83B5-05539683E050}" destId="{48263069-C1BE-4AC6-88F2-0D9B8A78459E}" srcOrd="0" destOrd="0" presId="urn:microsoft.com/office/officeart/2005/8/layout/venn1"/>
    <dgm:cxn modelId="{2CC35BD6-E8B7-43BB-9BCD-9796AFDDD3F5}" type="presOf" srcId="{75B5445F-DA21-4D35-81A5-19235DFD1085}" destId="{AD9A3711-9069-494E-A30C-2CF212078E64}" srcOrd="0" destOrd="0" presId="urn:microsoft.com/office/officeart/2005/8/layout/venn1"/>
    <dgm:cxn modelId="{3380607B-0BBF-4463-872F-24C786BC9DDA}" srcId="{75B5445F-DA21-4D35-81A5-19235DFD1085}" destId="{41F8BDC1-B467-471B-AA6D-B8CB0A3767CC}" srcOrd="1" destOrd="0" parTransId="{5BFB36CD-A13D-40F8-89FA-5D314B91972D}" sibTransId="{EADCDC78-24FD-4294-94E8-CCE8911D08FF}"/>
    <dgm:cxn modelId="{12F42C40-9DE4-47F0-9086-486CC06D90AD}" type="presOf" srcId="{4A8B0BB3-D796-4E3E-83B5-05539683E050}" destId="{B158D3FE-1F27-4F2C-A4D1-CDAC7466A581}" srcOrd="1" destOrd="0" presId="urn:microsoft.com/office/officeart/2005/8/layout/venn1"/>
    <dgm:cxn modelId="{65FB76CA-EC00-405E-8220-AC9E06ED213A}" srcId="{75B5445F-DA21-4D35-81A5-19235DFD1085}" destId="{4A8B0BB3-D796-4E3E-83B5-05539683E050}" srcOrd="0" destOrd="0" parTransId="{58A37B5F-4A53-430D-94D2-E20BFFD3B1F4}" sibTransId="{C87E08C6-2655-4002-A6B6-B4B7CEFA27B0}"/>
    <dgm:cxn modelId="{A22BF6BD-4DE0-484E-80D6-96C8B6902FEA}" type="presOf" srcId="{41F8BDC1-B467-471B-AA6D-B8CB0A3767CC}" destId="{83DF0C9E-1204-49BB-925A-D6E29DB1BA15}" srcOrd="0" destOrd="0" presId="urn:microsoft.com/office/officeart/2005/8/layout/venn1"/>
    <dgm:cxn modelId="{53E770A9-6410-451D-B6D6-5CF7C5E4BB4B}" type="presOf" srcId="{41F8BDC1-B467-471B-AA6D-B8CB0A3767CC}" destId="{389CEBE9-92F7-4C52-99C0-F3C43B9282EA}" srcOrd="1" destOrd="0" presId="urn:microsoft.com/office/officeart/2005/8/layout/venn1"/>
    <dgm:cxn modelId="{5F80A9D7-F76D-4636-852A-7B1F437C687E}" type="presParOf" srcId="{AD9A3711-9069-494E-A30C-2CF212078E64}" destId="{48263069-C1BE-4AC6-88F2-0D9B8A78459E}" srcOrd="0" destOrd="0" presId="urn:microsoft.com/office/officeart/2005/8/layout/venn1"/>
    <dgm:cxn modelId="{611439BE-04A8-4443-A24A-F7A47AE8935C}" type="presParOf" srcId="{AD9A3711-9069-494E-A30C-2CF212078E64}" destId="{B158D3FE-1F27-4F2C-A4D1-CDAC7466A581}" srcOrd="1" destOrd="0" presId="urn:microsoft.com/office/officeart/2005/8/layout/venn1"/>
    <dgm:cxn modelId="{24B9BA84-AA9D-4E02-9A32-62C19E4FA304}" type="presParOf" srcId="{AD9A3711-9069-494E-A30C-2CF212078E64}" destId="{83DF0C9E-1204-49BB-925A-D6E29DB1BA15}" srcOrd="2" destOrd="0" presId="urn:microsoft.com/office/officeart/2005/8/layout/venn1"/>
    <dgm:cxn modelId="{61A3E9AF-AF1D-4972-97C8-AA88DE5BDDA4}" type="presParOf" srcId="{AD9A3711-9069-494E-A30C-2CF212078E64}" destId="{389CEBE9-92F7-4C52-99C0-F3C43B9282EA}"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63069-C1BE-4AC6-88F2-0D9B8A78459E}">
      <dsp:nvSpPr>
        <dsp:cNvPr id="0" name=""/>
        <dsp:cNvSpPr/>
      </dsp:nvSpPr>
      <dsp:spPr>
        <a:xfrm>
          <a:off x="100343" y="202210"/>
          <a:ext cx="2475136" cy="2475136"/>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l-GR" sz="2500" kern="1200" dirty="0" smtClean="0"/>
            <a:t>Δυνάμεις</a:t>
          </a:r>
          <a:endParaRPr lang="de-AT" sz="2500" kern="1200" dirty="0"/>
        </a:p>
      </dsp:txBody>
      <dsp:txXfrm>
        <a:off x="445970" y="494081"/>
        <a:ext cx="1427105" cy="1891393"/>
      </dsp:txXfrm>
    </dsp:sp>
    <dsp:sp modelId="{83DF0C9E-1204-49BB-925A-D6E29DB1BA15}">
      <dsp:nvSpPr>
        <dsp:cNvPr id="0" name=""/>
        <dsp:cNvSpPr/>
      </dsp:nvSpPr>
      <dsp:spPr>
        <a:xfrm>
          <a:off x="1884225" y="202210"/>
          <a:ext cx="2475136" cy="2475136"/>
        </a:xfrm>
        <a:prstGeom prst="ellipse">
          <a:avLst/>
        </a:prstGeom>
        <a:solidFill>
          <a:schemeClr val="accent4">
            <a:alpha val="50000"/>
            <a:hueOff val="-7036575"/>
            <a:satOff val="42238"/>
            <a:lumOff val="-37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l-GR" sz="2500" kern="1200" dirty="0" smtClean="0"/>
            <a:t>Αδυναμίες</a:t>
          </a:r>
          <a:endParaRPr lang="de-AT" sz="2500" kern="1200" dirty="0"/>
        </a:p>
      </dsp:txBody>
      <dsp:txXfrm>
        <a:off x="2586629" y="494081"/>
        <a:ext cx="1427105" cy="189139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AB8AD-C918-4719-91DD-202328082852}" type="datetimeFigureOut">
              <a:rPr lang="de-AT" smtClean="0"/>
              <a:t>05.09.2018</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771D2-89AB-4CC3-84EE-80891D5D002B}" type="slidenum">
              <a:rPr lang="de-AT" smtClean="0"/>
              <a:t>‹#›</a:t>
            </a:fld>
            <a:endParaRPr lang="de-AT"/>
          </a:p>
        </p:txBody>
      </p:sp>
    </p:spTree>
    <p:extLst>
      <p:ext uri="{BB962C8B-B14F-4D97-AF65-F5344CB8AC3E}">
        <p14:creationId xmlns:p14="http://schemas.microsoft.com/office/powerpoint/2010/main" val="255767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Nowadays,</a:t>
            </a:r>
            <a:r>
              <a:rPr lang="en-GB" baseline="0" noProof="0" dirty="0" smtClean="0"/>
              <a:t> the establishment and maintenance of a career requires, besides expertise in a field of work, also personal and social competences. Knowledge and skills grow through professional practice and experience, but also through different life experiences. A competence analysis can make the knowledge and skills acquired through these experiences transparent and help to increase opportunities in the labour market. E.g.: through experiences in volunteering</a:t>
            </a:r>
          </a:p>
        </p:txBody>
      </p:sp>
      <p:sp>
        <p:nvSpPr>
          <p:cNvPr id="4" name="Slide Number Placeholder 3"/>
          <p:cNvSpPr>
            <a:spLocks noGrp="1"/>
          </p:cNvSpPr>
          <p:nvPr>
            <p:ph type="sldNum" sz="quarter" idx="10"/>
          </p:nvPr>
        </p:nvSpPr>
        <p:spPr/>
        <p:txBody>
          <a:bodyPr/>
          <a:lstStyle/>
          <a:p>
            <a:fld id="{91D771D2-89AB-4CC3-84EE-80891D5D002B}" type="slidenum">
              <a:rPr lang="de-AT" smtClean="0"/>
              <a:t>2</a:t>
            </a:fld>
            <a:endParaRPr lang="de-AT"/>
          </a:p>
        </p:txBody>
      </p:sp>
    </p:spTree>
    <p:extLst>
      <p:ext uri="{BB962C8B-B14F-4D97-AF65-F5344CB8AC3E}">
        <p14:creationId xmlns:p14="http://schemas.microsoft.com/office/powerpoint/2010/main" val="304687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a:t>
            </a:r>
            <a:r>
              <a:rPr lang="en-GB" dirty="0" smtClean="0"/>
              <a:t>profile serves as a reference work for you, which reflects your personal insights.</a:t>
            </a:r>
          </a:p>
          <a:p>
            <a:r>
              <a:rPr lang="en-GB" dirty="0" smtClean="0"/>
              <a:t>In addition, competence profiles can also be used for applications or as comparison to an existing job profile. </a:t>
            </a:r>
          </a:p>
          <a:p>
            <a:r>
              <a:rPr lang="en-GB" dirty="0" smtClean="0"/>
              <a:t>Although</a:t>
            </a:r>
            <a:r>
              <a:rPr lang="en-GB" baseline="0" dirty="0" smtClean="0"/>
              <a:t> the competence analysis can be done independently, a</a:t>
            </a:r>
            <a:r>
              <a:rPr lang="en-GB" dirty="0" smtClean="0"/>
              <a:t> face-to-face</a:t>
            </a:r>
            <a:r>
              <a:rPr lang="en-GB" baseline="0" dirty="0" smtClean="0"/>
              <a:t> counselling is recommended in order to</a:t>
            </a:r>
            <a:r>
              <a:rPr lang="en-GB" dirty="0" smtClean="0"/>
              <a:t> reflect</a:t>
            </a:r>
            <a:r>
              <a:rPr lang="en-GB" baseline="0" dirty="0" smtClean="0"/>
              <a:t> and discuss results appropriately. </a:t>
            </a:r>
            <a:r>
              <a:rPr lang="de-AT" dirty="0" smtClean="0"/>
              <a:t>Within the counselling session, your professional future can also be discussed. Realistic goals are defined and concrete measures for their achievement are discussed. Specific competences can be highlighted, which are considered as beneficial for</a:t>
            </a:r>
            <a:r>
              <a:rPr lang="de-AT" baseline="0" dirty="0" smtClean="0"/>
              <a:t> a</a:t>
            </a:r>
            <a:r>
              <a:rPr lang="de-AT" dirty="0" smtClean="0"/>
              <a:t> desired job description.</a:t>
            </a:r>
          </a:p>
          <a:p>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t>11</a:t>
            </a:fld>
            <a:endParaRPr lang="de-AT"/>
          </a:p>
        </p:txBody>
      </p:sp>
    </p:spTree>
    <p:extLst>
      <p:ext uri="{BB962C8B-B14F-4D97-AF65-F5344CB8AC3E}">
        <p14:creationId xmlns:p14="http://schemas.microsoft.com/office/powerpoint/2010/main" val="183887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first step towards the competence analysis is to collect main aspects of the life story,</a:t>
            </a:r>
            <a:r>
              <a:rPr lang="en-GB" baseline="0" dirty="0" smtClean="0"/>
              <a:t> so called </a:t>
            </a:r>
            <a:r>
              <a:rPr lang="en-GB" dirty="0" smtClean="0"/>
              <a:t>biography.</a:t>
            </a:r>
            <a:r>
              <a:rPr lang="en-GB" baseline="0" dirty="0" smtClean="0"/>
              <a:t> Following, the professional history is listed. In both steps, p</a:t>
            </a:r>
            <a:r>
              <a:rPr lang="en-GB" dirty="0" smtClean="0"/>
              <a:t>revious achievements are recorded. Within the framework of the documentation, the various life aspects are arranged in chronological order (e.g. professional/work experience, education and training, family structure and private sector / leisure time) by age or years.</a:t>
            </a:r>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t>3</a:t>
            </a:fld>
            <a:endParaRPr lang="de-AT"/>
          </a:p>
        </p:txBody>
      </p:sp>
    </p:spTree>
    <p:extLst>
      <p:ext uri="{BB962C8B-B14F-4D97-AF65-F5344CB8AC3E}">
        <p14:creationId xmlns:p14="http://schemas.microsoft.com/office/powerpoint/2010/main" val="1639015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plan, you can highlight special events</a:t>
            </a:r>
            <a:r>
              <a:rPr lang="en-GB" baseline="0" dirty="0" smtClean="0"/>
              <a:t> in your life like </a:t>
            </a:r>
            <a:r>
              <a:rPr lang="en-GB" dirty="0" smtClean="0"/>
              <a:t>professional</a:t>
            </a:r>
            <a:r>
              <a:rPr lang="en-GB" baseline="0" dirty="0" smtClean="0"/>
              <a:t> and personal achievements or milestones. Examples for these can be graduation from school, but also </a:t>
            </a:r>
            <a:r>
              <a:rPr lang="en-GB" dirty="0" smtClean="0"/>
              <a:t>events such</a:t>
            </a:r>
            <a:r>
              <a:rPr lang="en-GB" baseline="0" dirty="0" smtClean="0"/>
              <a:t> as </a:t>
            </a:r>
            <a:r>
              <a:rPr lang="en-GB" dirty="0" smtClean="0"/>
              <a:t>change of occupation, relocation</a:t>
            </a:r>
            <a:r>
              <a:rPr lang="en-GB" baseline="0" dirty="0" smtClean="0"/>
              <a:t> or </a:t>
            </a:r>
            <a:r>
              <a:rPr lang="en-GB" dirty="0" smtClean="0"/>
              <a:t>wedding.</a:t>
            </a:r>
          </a:p>
          <a:p>
            <a:r>
              <a:rPr lang="en-GB" dirty="0" smtClean="0"/>
              <a:t>Afterwards, you select some stages, which are particularly meaningful to you, and try to draw conclusions from these events. In this step, family members, friends/partners, etc. can also be involved in order to include a second perspective.</a:t>
            </a:r>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t>4</a:t>
            </a:fld>
            <a:endParaRPr lang="de-AT"/>
          </a:p>
        </p:txBody>
      </p:sp>
    </p:spTree>
    <p:extLst>
      <p:ext uri="{BB962C8B-B14F-4D97-AF65-F5344CB8AC3E}">
        <p14:creationId xmlns:p14="http://schemas.microsoft.com/office/powerpoint/2010/main" val="204855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 further step, the</a:t>
            </a:r>
            <a:r>
              <a:rPr lang="en-GB" baseline="0" dirty="0" smtClean="0"/>
              <a:t> professional path is listed similar to a </a:t>
            </a:r>
            <a:r>
              <a:rPr lang="en-GB" dirty="0" smtClean="0"/>
              <a:t>CV, which</a:t>
            </a:r>
            <a:r>
              <a:rPr lang="en-GB" baseline="0" dirty="0" smtClean="0"/>
              <a:t> </a:t>
            </a:r>
            <a:r>
              <a:rPr lang="en-GB" dirty="0" smtClean="0"/>
              <a:t>exclusively</a:t>
            </a:r>
            <a:r>
              <a:rPr lang="en-GB" baseline="0" dirty="0" smtClean="0"/>
              <a:t> includes </a:t>
            </a:r>
            <a:r>
              <a:rPr lang="en-GB" dirty="0" smtClean="0"/>
              <a:t>education,</a:t>
            </a:r>
            <a:r>
              <a:rPr lang="en-GB" baseline="0" dirty="0" smtClean="0"/>
              <a:t> training and work placements.</a:t>
            </a:r>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t>5</a:t>
            </a:fld>
            <a:endParaRPr lang="de-AT"/>
          </a:p>
        </p:txBody>
      </p:sp>
    </p:spTree>
    <p:extLst>
      <p:ext uri="{BB962C8B-B14F-4D97-AF65-F5344CB8AC3E}">
        <p14:creationId xmlns:p14="http://schemas.microsoft.com/office/powerpoint/2010/main" val="241868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1200"/>
              </a:spcBef>
              <a:spcAft>
                <a:spcPts val="200"/>
              </a:spcAft>
              <a:buSzPct val="100000"/>
              <a:buNone/>
            </a:pPr>
            <a:r>
              <a:rPr lang="en-GB" dirty="0" smtClean="0"/>
              <a:t>From the items collected in frame of the biography/curriculum vitae`s of listed areas of life or work activities, specific tasks and activities that have been completed so far are documented. Specific learning situations are now selected and precisely analysed. </a:t>
            </a:r>
          </a:p>
          <a:p>
            <a:pPr marL="0" indent="0">
              <a:buNone/>
            </a:pPr>
            <a:r>
              <a:rPr lang="en-GB" dirty="0" smtClean="0"/>
              <a:t>To</a:t>
            </a:r>
            <a:r>
              <a:rPr lang="en-GB" baseline="0" dirty="0" smtClean="0"/>
              <a:t> analyse these situations, try to answer the following </a:t>
            </a:r>
            <a:r>
              <a:rPr lang="en-GB" dirty="0" smtClean="0"/>
              <a:t>orientation questions: </a:t>
            </a:r>
          </a:p>
          <a:p>
            <a:pPr>
              <a:buFont typeface="Wingdings" panose="05000000000000000000" pitchFamily="2" charset="2"/>
              <a:buChar char="§"/>
            </a:pPr>
            <a:r>
              <a:rPr lang="en-GB" dirty="0" smtClean="0"/>
              <a:t> What are particular problem I had to deal with?</a:t>
            </a:r>
          </a:p>
          <a:p>
            <a:pPr>
              <a:buFont typeface="Wingdings" panose="05000000000000000000" pitchFamily="2" charset="2"/>
              <a:buChar char="§"/>
            </a:pPr>
            <a:r>
              <a:rPr lang="en-GB" dirty="0" smtClean="0"/>
              <a:t> How did I react in this situation?</a:t>
            </a:r>
          </a:p>
          <a:p>
            <a:pPr>
              <a:buFont typeface="Wingdings" panose="05000000000000000000" pitchFamily="2" charset="2"/>
              <a:buChar char="§"/>
            </a:pPr>
            <a:r>
              <a:rPr lang="en-GB" dirty="0" smtClean="0"/>
              <a:t> What knowledge or ability did I use to achieve a solution/positive result?</a:t>
            </a:r>
          </a:p>
          <a:p>
            <a:pPr>
              <a:buFont typeface="Wingdings" panose="05000000000000000000" pitchFamily="2" charset="2"/>
              <a:buChar char="§"/>
            </a:pPr>
            <a:r>
              <a:rPr lang="en-GB" dirty="0" smtClean="0"/>
              <a:t> How can/did this ability help me in the workplace?</a:t>
            </a:r>
            <a:endParaRPr lang="de-AT" dirty="0" smtClean="0"/>
          </a:p>
          <a:p>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t>6</a:t>
            </a:fld>
            <a:endParaRPr lang="de-AT"/>
          </a:p>
        </p:txBody>
      </p:sp>
    </p:spTree>
    <p:extLst>
      <p:ext uri="{BB962C8B-B14F-4D97-AF65-F5344CB8AC3E}">
        <p14:creationId xmlns:p14="http://schemas.microsoft.com/office/powerpoint/2010/main" val="306688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please try to assign</a:t>
            </a:r>
            <a:r>
              <a:rPr lang="en-GB" baseline="0" dirty="0" smtClean="0"/>
              <a:t> the competences you listed to the following </a:t>
            </a:r>
            <a:r>
              <a:rPr lang="en-GB" dirty="0" smtClean="0"/>
              <a:t>four competence groups: </a:t>
            </a:r>
          </a:p>
          <a:p>
            <a:pPr>
              <a:buFont typeface="Wingdings" panose="05000000000000000000" pitchFamily="2" charset="2"/>
              <a:buChar char="§"/>
            </a:pPr>
            <a:r>
              <a:rPr lang="en-GB" dirty="0" smtClean="0"/>
              <a:t> professional (job specific)</a:t>
            </a:r>
          </a:p>
          <a:p>
            <a:pPr>
              <a:buFont typeface="Wingdings" panose="05000000000000000000" pitchFamily="2" charset="2"/>
              <a:buChar char="§"/>
            </a:pPr>
            <a:r>
              <a:rPr lang="en-GB" dirty="0" smtClean="0"/>
              <a:t> social (e.g. good communication skills)</a:t>
            </a:r>
          </a:p>
          <a:p>
            <a:pPr>
              <a:buFont typeface="Wingdings" panose="05000000000000000000" pitchFamily="2" charset="2"/>
              <a:buChar char="§"/>
            </a:pPr>
            <a:r>
              <a:rPr lang="en-GB" dirty="0" smtClean="0"/>
              <a:t> personal (e.g. flexibility)</a:t>
            </a:r>
          </a:p>
          <a:p>
            <a:pPr>
              <a:buFont typeface="Wingdings" panose="05000000000000000000" pitchFamily="2" charset="2"/>
              <a:buChar char="§"/>
            </a:pPr>
            <a:r>
              <a:rPr lang="en-GB" dirty="0" smtClean="0"/>
              <a:t> methodical skills (e.g. systematic approach towards a task)</a:t>
            </a:r>
          </a:p>
          <a:p>
            <a:pPr marL="0" indent="0">
              <a:buNone/>
            </a:pPr>
            <a:endParaRPr lang="de-AT" dirty="0" smtClean="0"/>
          </a:p>
          <a:p>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t>7</a:t>
            </a:fld>
            <a:endParaRPr lang="de-AT"/>
          </a:p>
        </p:txBody>
      </p:sp>
    </p:spTree>
    <p:extLst>
      <p:ext uri="{BB962C8B-B14F-4D97-AF65-F5344CB8AC3E}">
        <p14:creationId xmlns:p14="http://schemas.microsoft.com/office/powerpoint/2010/main" val="107573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smtClean="0"/>
              <a:t>Now,</a:t>
            </a:r>
            <a:r>
              <a:rPr lang="en-GB" baseline="0" dirty="0" smtClean="0"/>
              <a:t> the </a:t>
            </a:r>
            <a:r>
              <a:rPr lang="en-GB" dirty="0" smtClean="0"/>
              <a:t>selected areas of ​​life are evaluated in terms of strengths and weaknesses</a:t>
            </a:r>
            <a:r>
              <a:rPr lang="en-GB" baseline="0" dirty="0" smtClean="0"/>
              <a:t> </a:t>
            </a:r>
            <a:r>
              <a:rPr lang="en-GB" dirty="0" smtClean="0"/>
              <a:t>in this area, as well as limits perceived by the participant.</a:t>
            </a:r>
            <a:r>
              <a:rPr lang="en-GB" baseline="0" dirty="0" smtClean="0"/>
              <a:t> Possible orientation questions could be:</a:t>
            </a:r>
          </a:p>
          <a:p>
            <a:pPr marL="171450" indent="-171450">
              <a:buFont typeface="Arial" panose="020B0604020202020204" pitchFamily="34" charset="0"/>
              <a:buChar char="•"/>
            </a:pPr>
            <a:r>
              <a:rPr lang="en-GB" dirty="0" smtClean="0"/>
              <a:t>Where is my personal performance limit?</a:t>
            </a:r>
          </a:p>
          <a:p>
            <a:pPr marL="171450" indent="-171450">
              <a:buFont typeface="Arial" panose="020B0604020202020204" pitchFamily="34" charset="0"/>
              <a:buChar char="•"/>
            </a:pPr>
            <a:r>
              <a:rPr lang="en-GB" dirty="0" smtClean="0"/>
              <a:t>Why</a:t>
            </a:r>
            <a:r>
              <a:rPr lang="en-GB" baseline="0" dirty="0" smtClean="0"/>
              <a:t> is it the limit? </a:t>
            </a:r>
          </a:p>
          <a:p>
            <a:pPr marL="171450" indent="-171450">
              <a:buFont typeface="Arial" panose="020B0604020202020204" pitchFamily="34" charset="0"/>
              <a:buChar char="•"/>
            </a:pPr>
            <a:r>
              <a:rPr lang="en-GB" baseline="0" dirty="0" smtClean="0"/>
              <a:t>Is there a possibility to do more?</a:t>
            </a:r>
            <a:endParaRPr lang="en-GB" dirty="0" smtClean="0"/>
          </a:p>
          <a:p>
            <a:r>
              <a:rPr lang="en-GB" dirty="0" smtClean="0"/>
              <a:t>Subsequently, a third party (that</a:t>
            </a:r>
            <a:r>
              <a:rPr lang="en-GB" baseline="0" dirty="0" smtClean="0"/>
              <a:t> is ideally related to </a:t>
            </a:r>
            <a:r>
              <a:rPr lang="en-GB" dirty="0" smtClean="0"/>
              <a:t>this area of ​​life, e.g. colleague/supervisor</a:t>
            </a:r>
            <a:r>
              <a:rPr lang="en-GB" baseline="0" dirty="0" smtClean="0"/>
              <a:t> at work, teacher for education, etc.)</a:t>
            </a:r>
            <a:r>
              <a:rPr lang="en-GB" dirty="0" smtClean="0"/>
              <a:t> is selected</a:t>
            </a:r>
            <a:r>
              <a:rPr lang="en-GB" baseline="0" dirty="0" smtClean="0"/>
              <a:t> to determine strengths and weaknesses from his/her view, and to give advise for the future.</a:t>
            </a:r>
          </a:p>
          <a:p>
            <a:r>
              <a:rPr lang="en-GB" dirty="0" smtClean="0"/>
              <a:t>Finally, the self-image and image of others are compared</a:t>
            </a:r>
            <a:r>
              <a:rPr lang="en-GB" baseline="0" dirty="0" smtClean="0"/>
              <a:t> and </a:t>
            </a:r>
            <a:r>
              <a:rPr lang="en-GB" dirty="0" smtClean="0"/>
              <a:t>conclusions drawn.</a:t>
            </a:r>
          </a:p>
          <a:p>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t>8</a:t>
            </a:fld>
            <a:endParaRPr lang="de-AT"/>
          </a:p>
        </p:txBody>
      </p:sp>
    </p:spTree>
    <p:extLst>
      <p:ext uri="{BB962C8B-B14F-4D97-AF65-F5344CB8AC3E}">
        <p14:creationId xmlns:p14="http://schemas.microsoft.com/office/powerpoint/2010/main" val="224501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step, the results of the previous reflections are summarised to create a competence profile.</a:t>
            </a:r>
          </a:p>
          <a:p>
            <a:r>
              <a:rPr lang="en-GB" dirty="0" smtClean="0"/>
              <a:t>First, each competence is listed individually. In a second step, it is recorded in which context or in which activities it was applied (at which workplace or learning</a:t>
            </a:r>
            <a:r>
              <a:rPr lang="en-GB" baseline="0" dirty="0" smtClean="0"/>
              <a:t> setting) </a:t>
            </a:r>
            <a:r>
              <a:rPr lang="en-GB" dirty="0" smtClean="0"/>
              <a:t>and by what result/success it has become visible. In addition, each competence is assigned to a certain level. The rating items are</a:t>
            </a:r>
            <a:r>
              <a:rPr lang="en-GB" baseline="0" dirty="0" smtClean="0"/>
              <a:t> </a:t>
            </a:r>
            <a:r>
              <a:rPr lang="en-GB" dirty="0" smtClean="0"/>
              <a:t>up to the participant (e.g.</a:t>
            </a:r>
            <a:r>
              <a:rPr lang="en-GB" baseline="0" dirty="0" smtClean="0"/>
              <a:t> </a:t>
            </a:r>
            <a:r>
              <a:rPr lang="en-GB" dirty="0" smtClean="0"/>
              <a:t>from low to high, 5 point scale, etc.)</a:t>
            </a:r>
            <a:endParaRPr lang="de-AT" dirty="0" smtClean="0"/>
          </a:p>
          <a:p>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t>9</a:t>
            </a:fld>
            <a:endParaRPr lang="de-AT"/>
          </a:p>
        </p:txBody>
      </p:sp>
    </p:spTree>
    <p:extLst>
      <p:ext uri="{BB962C8B-B14F-4D97-AF65-F5344CB8AC3E}">
        <p14:creationId xmlns:p14="http://schemas.microsoft.com/office/powerpoint/2010/main" val="2701204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This is an</a:t>
            </a:r>
            <a:r>
              <a:rPr lang="de-AT" baseline="0" dirty="0" smtClean="0"/>
              <a:t> example of a simple competence profile that includes the most important skills and qualification, the level of mastery and the evidence that reflects where and how it was acquired.</a:t>
            </a:r>
            <a:endParaRPr lang="en-GB" noProof="0" dirty="0" smtClean="0"/>
          </a:p>
          <a:p>
            <a:endParaRPr lang="en-GB" noProof="0" dirty="0"/>
          </a:p>
        </p:txBody>
      </p:sp>
      <p:sp>
        <p:nvSpPr>
          <p:cNvPr id="4" name="Slide Number Placeholder 3"/>
          <p:cNvSpPr>
            <a:spLocks noGrp="1"/>
          </p:cNvSpPr>
          <p:nvPr>
            <p:ph type="sldNum" sz="quarter" idx="10"/>
          </p:nvPr>
        </p:nvSpPr>
        <p:spPr/>
        <p:txBody>
          <a:bodyPr/>
          <a:lstStyle/>
          <a:p>
            <a:fld id="{91D771D2-89AB-4CC3-84EE-80891D5D002B}" type="slidenum">
              <a:rPr lang="de-AT" smtClean="0"/>
              <a:t>10</a:t>
            </a:fld>
            <a:endParaRPr lang="de-AT"/>
          </a:p>
        </p:txBody>
      </p:sp>
    </p:spTree>
    <p:extLst>
      <p:ext uri="{BB962C8B-B14F-4D97-AF65-F5344CB8AC3E}">
        <p14:creationId xmlns:p14="http://schemas.microsoft.com/office/powerpoint/2010/main" val="118490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för rubrikformat</a:t>
            </a:r>
            <a:endParaRPr lang="en-US" dirty="0"/>
          </a:p>
        </p:txBody>
      </p:sp>
      <p:sp>
        <p:nvSpPr>
          <p:cNvPr id="3" name="Content Placeholder 2"/>
          <p:cNvSpPr>
            <a:spLocks noGrp="1"/>
          </p:cNvSpPr>
          <p:nvPr>
            <p:ph idx="1"/>
          </p:nvPr>
        </p:nvSpPr>
        <p:spPr/>
        <p:txBody>
          <a:bodyPr/>
          <a:lstStyle>
            <a:lvl2pPr>
              <a:defRPr sz="2200"/>
            </a:lvl2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96DFF08F-DC6B-4601-B491-B0F83F6DD2DA}" type="datetimeFigureOut">
              <a:rPr lang="en-US" dirty="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96DFF08F-DC6B-4601-B491-B0F83F6DD2DA}" type="datetimeFigureOut">
              <a:rPr lang="en-US" dirty="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C7616CA0-919D-4A49-9C8A-62FDFB3A5183}" type="datetimeFigureOut">
              <a:rPr lang="en-US" dirty="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9/5/2018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B3B9CD-92AC-44A7-9066-431851008D30}"/>
              </a:ext>
            </a:extLst>
          </p:cNvPr>
          <p:cNvSpPr>
            <a:spLocks noGrp="1"/>
          </p:cNvSpPr>
          <p:nvPr>
            <p:ph type="ctrTitle"/>
          </p:nvPr>
        </p:nvSpPr>
        <p:spPr>
          <a:xfrm>
            <a:off x="381000" y="4954805"/>
            <a:ext cx="7772400" cy="1463040"/>
          </a:xfrm>
        </p:spPr>
        <p:txBody>
          <a:bodyPr/>
          <a:lstStyle/>
          <a:p>
            <a:r>
              <a:rPr lang="el-GR" dirty="0" err="1" smtClean="0"/>
              <a:t>Αναλυση</a:t>
            </a:r>
            <a:r>
              <a:rPr lang="el-GR" dirty="0" smtClean="0"/>
              <a:t> </a:t>
            </a:r>
            <a:r>
              <a:rPr lang="el-GR" dirty="0" err="1" smtClean="0"/>
              <a:t>ικανοτητων</a:t>
            </a:r>
            <a:endParaRPr lang="sv-SE" dirty="0">
              <a:solidFill>
                <a:srgbClr val="FF0000"/>
              </a:solidFill>
            </a:endParaRPr>
          </a:p>
        </p:txBody>
      </p:sp>
      <p:pic>
        <p:nvPicPr>
          <p:cNvPr id="5" name="Bildobjekt 4">
            <a:extLst>
              <a:ext uri="{FF2B5EF4-FFF2-40B4-BE49-F238E27FC236}">
                <a16:creationId xmlns:a16="http://schemas.microsoft.com/office/drawing/2014/main" id="{3FC7AC6F-6CCD-4D0E-A9FD-631589BA962B}"/>
              </a:ext>
            </a:extLst>
          </p:cNvPr>
          <p:cNvPicPr>
            <a:picLocks noChangeAspect="1"/>
          </p:cNvPicPr>
          <p:nvPr/>
        </p:nvPicPr>
        <p:blipFill>
          <a:blip r:embed="rId2"/>
          <a:stretch>
            <a:fillRect/>
          </a:stretch>
        </p:blipFill>
        <p:spPr>
          <a:xfrm>
            <a:off x="45334" y="81340"/>
            <a:ext cx="833837" cy="717630"/>
          </a:xfrm>
          <a:prstGeom prst="rect">
            <a:avLst/>
          </a:prstGeom>
        </p:spPr>
      </p:pic>
      <p:sp>
        <p:nvSpPr>
          <p:cNvPr id="8" name="Underrubrik 2">
            <a:extLst>
              <a:ext uri="{FF2B5EF4-FFF2-40B4-BE49-F238E27FC236}">
                <a16:creationId xmlns:a16="http://schemas.microsoft.com/office/drawing/2014/main" id="{FA56E0CB-60F5-4109-9EB0-286BBE8F9848}"/>
              </a:ext>
            </a:extLst>
          </p:cNvPr>
          <p:cNvSpPr txBox="1">
            <a:spLocks/>
          </p:cNvSpPr>
          <p:nvPr/>
        </p:nvSpPr>
        <p:spPr>
          <a:xfrm>
            <a:off x="8610600" y="4960137"/>
            <a:ext cx="3200400" cy="1104997"/>
          </a:xfrm>
          <a:prstGeom prst="rect">
            <a:avLst/>
          </a:prstGeom>
        </p:spPr>
        <p:txBody>
          <a:bodyPr vert="horz" lIns="91440" tIns="45720" rIns="91440" bIns="45720" rtlCol="0" anchor="ctr">
            <a:normAutofit fontScale="62500" lnSpcReduction="20000"/>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GB" dirty="0" smtClean="0"/>
              <a:t>The “MiGreat </a:t>
            </a:r>
            <a:r>
              <a:rPr lang="en-US" dirty="0" smtClean="0"/>
              <a:t>(Supporting Migrants into CVET) </a:t>
            </a:r>
            <a:r>
              <a:rPr lang="en-GB" dirty="0" smtClean="0"/>
              <a:t>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9"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spTree>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Παραδειγμα</a:t>
            </a:r>
            <a:r>
              <a:rPr lang="el-GR" dirty="0" smtClean="0"/>
              <a:t> </a:t>
            </a:r>
            <a:r>
              <a:rPr lang="el-GR" dirty="0" err="1" smtClean="0"/>
              <a:t>προφιλ</a:t>
            </a:r>
            <a:r>
              <a:rPr lang="el-GR" dirty="0" smtClean="0"/>
              <a:t> </a:t>
            </a:r>
            <a:r>
              <a:rPr lang="el-GR" dirty="0" err="1" smtClean="0"/>
              <a:t>επαρκειας</a:t>
            </a:r>
            <a:endParaRPr lang="en-GB"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383726"/>
              </p:ext>
            </p:extLst>
          </p:nvPr>
        </p:nvGraphicFramePr>
        <p:xfrm>
          <a:off x="1023938" y="2286000"/>
          <a:ext cx="9720261" cy="2682240"/>
        </p:xfrm>
        <a:graphic>
          <a:graphicData uri="http://schemas.openxmlformats.org/drawingml/2006/table">
            <a:tbl>
              <a:tblPr firstRow="1" bandRow="1">
                <a:tableStyleId>{21E4AEA4-8DFA-4A89-87EB-49C32662AFE0}</a:tableStyleId>
              </a:tblPr>
              <a:tblGrid>
                <a:gridCol w="3240087">
                  <a:extLst>
                    <a:ext uri="{9D8B030D-6E8A-4147-A177-3AD203B41FA5}">
                      <a16:colId xmlns:a16="http://schemas.microsoft.com/office/drawing/2014/main" val="20000"/>
                    </a:ext>
                  </a:extLst>
                </a:gridCol>
                <a:gridCol w="3240087">
                  <a:extLst>
                    <a:ext uri="{9D8B030D-6E8A-4147-A177-3AD203B41FA5}">
                      <a16:colId xmlns:a16="http://schemas.microsoft.com/office/drawing/2014/main" val="20001"/>
                    </a:ext>
                  </a:extLst>
                </a:gridCol>
                <a:gridCol w="3240087">
                  <a:extLst>
                    <a:ext uri="{9D8B030D-6E8A-4147-A177-3AD203B41FA5}">
                      <a16:colId xmlns:a16="http://schemas.microsoft.com/office/drawing/2014/main" val="20002"/>
                    </a:ext>
                  </a:extLst>
                </a:gridCol>
              </a:tblGrid>
              <a:tr h="370840">
                <a:tc>
                  <a:txBody>
                    <a:bodyPr/>
                    <a:lstStyle/>
                    <a:p>
                      <a:r>
                        <a:rPr lang="el-GR" sz="2000" dirty="0" smtClean="0"/>
                        <a:t>Μπορώ / Έχω</a:t>
                      </a:r>
                      <a:endParaRPr lang="de-AT" sz="2000" dirty="0"/>
                    </a:p>
                  </a:txBody>
                  <a:tcPr/>
                </a:tc>
                <a:tc>
                  <a:txBody>
                    <a:bodyPr/>
                    <a:lstStyle/>
                    <a:p>
                      <a:r>
                        <a:rPr lang="el-GR" sz="2000" dirty="0" smtClean="0"/>
                        <a:t>Επίπεδο </a:t>
                      </a:r>
                      <a:r>
                        <a:rPr lang="el-GR" sz="2000" dirty="0" err="1" smtClean="0"/>
                        <a:t>επα΄ρκειας</a:t>
                      </a:r>
                      <a:endParaRPr lang="de-AT" sz="2000" dirty="0"/>
                    </a:p>
                  </a:txBody>
                  <a:tcPr/>
                </a:tc>
                <a:tc>
                  <a:txBody>
                    <a:bodyPr/>
                    <a:lstStyle/>
                    <a:p>
                      <a:r>
                        <a:rPr lang="el-GR" sz="2000" dirty="0" smtClean="0"/>
                        <a:t>Αποδεικτικά</a:t>
                      </a:r>
                      <a:endParaRPr lang="de-AT" sz="2000" dirty="0"/>
                    </a:p>
                  </a:txBody>
                  <a:tcPr/>
                </a:tc>
                <a:extLst>
                  <a:ext uri="{0D108BD9-81ED-4DB2-BD59-A6C34878D82A}">
                    <a16:rowId xmlns:a16="http://schemas.microsoft.com/office/drawing/2014/main" val="10000"/>
                  </a:ext>
                </a:extLst>
              </a:tr>
              <a:tr h="370840">
                <a:tc>
                  <a:txBody>
                    <a:bodyPr/>
                    <a:lstStyle/>
                    <a:p>
                      <a:r>
                        <a:rPr lang="el-GR" sz="2000" dirty="0" smtClean="0"/>
                        <a:t>Περιγραφή των καθηκόντων, προσόντων και δεξιοτήτων</a:t>
                      </a:r>
                      <a:endParaRPr lang="de-AT" sz="2000" dirty="0"/>
                    </a:p>
                  </a:txBody>
                  <a:tcPr/>
                </a:tc>
                <a:tc>
                  <a:txBody>
                    <a:bodyPr/>
                    <a:lstStyle/>
                    <a:p>
                      <a:r>
                        <a:rPr lang="el-GR" sz="2000" dirty="0" smtClean="0"/>
                        <a:t>Αριθμητική βαθμολογία 1-5 ή "χαμηλό-υψηλό"</a:t>
                      </a:r>
                      <a:endParaRPr lang="de-AT" sz="2000" dirty="0"/>
                    </a:p>
                  </a:txBody>
                  <a:tcPr/>
                </a:tc>
                <a:tc>
                  <a:txBody>
                    <a:bodyPr/>
                    <a:lstStyle/>
                    <a:p>
                      <a:r>
                        <a:rPr lang="el-GR" sz="2000" dirty="0" smtClean="0"/>
                        <a:t>Πιστοποίηση, εφαρμογή συγκεκριμένου μέτρου, έργο</a:t>
                      </a:r>
                      <a:endParaRPr lang="de-AT" sz="2000" dirty="0"/>
                    </a:p>
                  </a:txBody>
                  <a:tcPr/>
                </a:tc>
                <a:extLst>
                  <a:ext uri="{0D108BD9-81ED-4DB2-BD59-A6C34878D82A}">
                    <a16:rowId xmlns:a16="http://schemas.microsoft.com/office/drawing/2014/main" val="10001"/>
                  </a:ext>
                </a:extLst>
              </a:tr>
              <a:tr h="370840">
                <a:tc>
                  <a:txBody>
                    <a:bodyPr/>
                    <a:lstStyle/>
                    <a:p>
                      <a:endParaRPr lang="de-AT" sz="2000" dirty="0"/>
                    </a:p>
                  </a:txBody>
                  <a:tcPr/>
                </a:tc>
                <a:tc>
                  <a:txBody>
                    <a:bodyPr/>
                    <a:lstStyle/>
                    <a:p>
                      <a:endParaRPr lang="de-AT" sz="2000"/>
                    </a:p>
                  </a:txBody>
                  <a:tcPr/>
                </a:tc>
                <a:tc>
                  <a:txBody>
                    <a:bodyPr/>
                    <a:lstStyle/>
                    <a:p>
                      <a:endParaRPr lang="de-AT" sz="2000"/>
                    </a:p>
                  </a:txBody>
                  <a:tcPr/>
                </a:tc>
                <a:extLst>
                  <a:ext uri="{0D108BD9-81ED-4DB2-BD59-A6C34878D82A}">
                    <a16:rowId xmlns:a16="http://schemas.microsoft.com/office/drawing/2014/main" val="10002"/>
                  </a:ext>
                </a:extLst>
              </a:tr>
              <a:tr h="370840">
                <a:tc>
                  <a:txBody>
                    <a:bodyPr/>
                    <a:lstStyle/>
                    <a:p>
                      <a:endParaRPr lang="de-AT" sz="2000" dirty="0"/>
                    </a:p>
                  </a:txBody>
                  <a:tcPr/>
                </a:tc>
                <a:tc>
                  <a:txBody>
                    <a:bodyPr/>
                    <a:lstStyle/>
                    <a:p>
                      <a:endParaRPr lang="de-AT" sz="2000" dirty="0"/>
                    </a:p>
                  </a:txBody>
                  <a:tcPr/>
                </a:tc>
                <a:tc>
                  <a:txBody>
                    <a:bodyPr/>
                    <a:lstStyle/>
                    <a:p>
                      <a:endParaRPr lang="de-AT" sz="2000"/>
                    </a:p>
                  </a:txBody>
                  <a:tcPr/>
                </a:tc>
                <a:extLst>
                  <a:ext uri="{0D108BD9-81ED-4DB2-BD59-A6C34878D82A}">
                    <a16:rowId xmlns:a16="http://schemas.microsoft.com/office/drawing/2014/main" val="10003"/>
                  </a:ext>
                </a:extLst>
              </a:tr>
              <a:tr h="370840">
                <a:tc>
                  <a:txBody>
                    <a:bodyPr/>
                    <a:lstStyle/>
                    <a:p>
                      <a:endParaRPr lang="en-GB" sz="2000" noProof="0" dirty="0"/>
                    </a:p>
                  </a:txBody>
                  <a:tcPr/>
                </a:tc>
                <a:tc>
                  <a:txBody>
                    <a:bodyPr/>
                    <a:lstStyle/>
                    <a:p>
                      <a:endParaRPr lang="de-AT" sz="2000"/>
                    </a:p>
                  </a:txBody>
                  <a:tcPr/>
                </a:tc>
                <a:tc>
                  <a:txBody>
                    <a:bodyPr/>
                    <a:lstStyle/>
                    <a:p>
                      <a:endParaRPr lang="de-AT" sz="2000" dirty="0"/>
                    </a:p>
                  </a:txBody>
                  <a:tcPr/>
                </a:tc>
                <a:extLst>
                  <a:ext uri="{0D108BD9-81ED-4DB2-BD59-A6C34878D82A}">
                    <a16:rowId xmlns:a16="http://schemas.microsoft.com/office/drawing/2014/main" val="10004"/>
                  </a:ext>
                </a:extLst>
              </a:tr>
              <a:tr h="370840">
                <a:tc>
                  <a:txBody>
                    <a:bodyPr/>
                    <a:lstStyle/>
                    <a:p>
                      <a:endParaRPr lang="de-AT" sz="2000"/>
                    </a:p>
                  </a:txBody>
                  <a:tcPr/>
                </a:tc>
                <a:tc>
                  <a:txBody>
                    <a:bodyPr/>
                    <a:lstStyle/>
                    <a:p>
                      <a:endParaRPr lang="de-AT" sz="2000"/>
                    </a:p>
                  </a:txBody>
                  <a:tcPr/>
                </a:tc>
                <a:tc>
                  <a:txBody>
                    <a:bodyPr/>
                    <a:lstStyle/>
                    <a:p>
                      <a:endParaRPr lang="de-AT" sz="2000" dirty="0"/>
                    </a:p>
                  </a:txBody>
                  <a:tcPr/>
                </a:tc>
                <a:extLst>
                  <a:ext uri="{0D108BD9-81ED-4DB2-BD59-A6C34878D82A}">
                    <a16:rowId xmlns:a16="http://schemas.microsoft.com/office/drawing/2014/main" val="10005"/>
                  </a:ext>
                </a:extLst>
              </a:tr>
            </a:tbl>
          </a:graphicData>
        </a:graphic>
      </p:graphicFrame>
      <p:pic>
        <p:nvPicPr>
          <p:cNvPr id="5"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6" name="Bildobjekt 4">
            <a:extLst>
              <a:ext uri="{FF2B5EF4-FFF2-40B4-BE49-F238E27FC236}">
                <a16:creationId xmlns:a16="http://schemas.microsoft.com/office/drawing/2014/main"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spTree>
    <p:extLst>
      <p:ext uri="{BB962C8B-B14F-4D97-AF65-F5344CB8AC3E}">
        <p14:creationId xmlns:p14="http://schemas.microsoft.com/office/powerpoint/2010/main" val="1270125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Αποτελεσματα</a:t>
            </a:r>
            <a:r>
              <a:rPr lang="el-GR" dirty="0" smtClean="0"/>
              <a:t> </a:t>
            </a:r>
            <a:r>
              <a:rPr lang="el-GR" dirty="0" err="1" smtClean="0"/>
              <a:t>αξιολογησης</a:t>
            </a:r>
            <a:r>
              <a:rPr lang="el-GR" dirty="0" smtClean="0"/>
              <a:t> </a:t>
            </a:r>
            <a:r>
              <a:rPr lang="el-GR" dirty="0" err="1" smtClean="0"/>
              <a:t>ικανοτητων</a:t>
            </a:r>
            <a:endParaRPr lang="en-GB" dirty="0"/>
          </a:p>
        </p:txBody>
      </p:sp>
      <p:sp>
        <p:nvSpPr>
          <p:cNvPr id="3" name="Content Placeholder 2"/>
          <p:cNvSpPr>
            <a:spLocks noGrp="1"/>
          </p:cNvSpPr>
          <p:nvPr>
            <p:ph idx="1"/>
          </p:nvPr>
        </p:nvSpPr>
        <p:spPr>
          <a:xfrm>
            <a:off x="1024128" y="2101620"/>
            <a:ext cx="9720071" cy="4207740"/>
          </a:xfrm>
        </p:spPr>
        <p:txBody>
          <a:bodyPr>
            <a:normAutofit/>
          </a:bodyPr>
          <a:lstStyle/>
          <a:p>
            <a:pPr marL="0" indent="0">
              <a:buNone/>
            </a:pPr>
            <a:endParaRPr lang="en-GB" dirty="0"/>
          </a:p>
          <a:p>
            <a:endParaRPr lang="de-AT" dirty="0" smtClean="0"/>
          </a:p>
          <a:p>
            <a:endParaRPr lang="de-AT" dirty="0"/>
          </a:p>
          <a:p>
            <a:endParaRPr lang="en-GB" dirty="0" smtClean="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157" y="3208421"/>
            <a:ext cx="6016649" cy="294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elle 3"/>
          <p:cNvGraphicFramePr>
            <a:graphicFrameLocks noGrp="1"/>
          </p:cNvGraphicFramePr>
          <p:nvPr>
            <p:extLst>
              <p:ext uri="{D42A27DB-BD31-4B8C-83A1-F6EECF244321}">
                <p14:modId xmlns:p14="http://schemas.microsoft.com/office/powerpoint/2010/main" val="891204230"/>
              </p:ext>
            </p:extLst>
          </p:nvPr>
        </p:nvGraphicFramePr>
        <p:xfrm>
          <a:off x="733745" y="2101620"/>
          <a:ext cx="3902423" cy="4266451"/>
        </p:xfrm>
        <a:graphic>
          <a:graphicData uri="http://schemas.openxmlformats.org/drawingml/2006/table">
            <a:tbl>
              <a:tblPr firstRow="1" bandRow="1">
                <a:tableStyleId>{21E4AEA4-8DFA-4A89-87EB-49C32662AFE0}</a:tableStyleId>
              </a:tblPr>
              <a:tblGrid>
                <a:gridCol w="3902423">
                  <a:extLst>
                    <a:ext uri="{9D8B030D-6E8A-4147-A177-3AD203B41FA5}">
                      <a16:colId xmlns:a16="http://schemas.microsoft.com/office/drawing/2014/main" val="20000"/>
                    </a:ext>
                  </a:extLst>
                </a:gridCol>
              </a:tblGrid>
              <a:tr h="480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dirty="0" smtClean="0"/>
                        <a:t>Το προφίλ εξυπηρετεί ως εξής:</a:t>
                      </a:r>
                      <a:endParaRPr lang="en-GB" sz="2200" dirty="0" smtClean="0"/>
                    </a:p>
                  </a:txBody>
                  <a:tcPr/>
                </a:tc>
                <a:extLst>
                  <a:ext uri="{0D108BD9-81ED-4DB2-BD59-A6C34878D82A}">
                    <a16:rowId xmlns:a16="http://schemas.microsoft.com/office/drawing/2014/main" val="10000"/>
                  </a:ext>
                </a:extLst>
              </a:tr>
              <a:tr h="3786404">
                <a:tc>
                  <a:txBody>
                    <a:bodyPr/>
                    <a:lstStyle/>
                    <a:p>
                      <a:pPr marL="457200" indent="-457200" algn="l">
                        <a:buFont typeface="+mj-lt"/>
                        <a:buAutoNum type="arabicPeriod"/>
                      </a:pPr>
                      <a:r>
                        <a:rPr lang="el-GR" sz="2200" dirty="0" smtClean="0"/>
                        <a:t>Μια αναφορά που παρουσιάζει τις ικανότητες και τα προσόντα σας</a:t>
                      </a:r>
                    </a:p>
                    <a:p>
                      <a:pPr marL="457200" indent="-457200" algn="l">
                        <a:buFont typeface="+mj-lt"/>
                        <a:buAutoNum type="arabicPeriod"/>
                      </a:pPr>
                      <a:r>
                        <a:rPr lang="el-GR" sz="2200" dirty="0" smtClean="0"/>
                        <a:t>Ένα πρόσθετο έγγραφο για εφαρμογές ή σύγκριση με ένα υπάρχον προφίλ εργασίας</a:t>
                      </a:r>
                    </a:p>
                    <a:p>
                      <a:pPr marL="457200" indent="-457200" algn="l">
                        <a:buFont typeface="+mj-lt"/>
                        <a:buAutoNum type="arabicPeriod"/>
                      </a:pPr>
                      <a:r>
                        <a:rPr lang="el-GR" sz="2200" dirty="0" smtClean="0"/>
                        <a:t>Βάση για να θέσουμε ρεαλιστικούς στόχους για το μελλοντικό μέλλον</a:t>
                      </a:r>
                      <a:endParaRPr lang="en-GB" sz="2200"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5414204" y="6170860"/>
            <a:ext cx="5418220" cy="276999"/>
          </a:xfrm>
          <a:prstGeom prst="rect">
            <a:avLst/>
          </a:prstGeom>
          <a:noFill/>
        </p:spPr>
        <p:txBody>
          <a:bodyPr wrap="square" rtlCol="0">
            <a:spAutoFit/>
          </a:bodyPr>
          <a:lstStyle/>
          <a:p>
            <a:r>
              <a:rPr lang="de-AT" sz="1200" dirty="0"/>
              <a:t>https://pixabay.com/de/gesch%C3%A4ftsleute-b%C3%BCro-silhouetten-463336/</a:t>
            </a:r>
          </a:p>
        </p:txBody>
      </p:sp>
      <p:pic>
        <p:nvPicPr>
          <p:cNvPr id="7"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8" name="Bildobjekt 4">
            <a:extLst>
              <a:ext uri="{FF2B5EF4-FFF2-40B4-BE49-F238E27FC236}">
                <a16:creationId xmlns:a16="http://schemas.microsoft.com/office/drawing/2014/main" id="{3FC7AC6F-6CCD-4D0E-A9FD-631589BA962B}"/>
              </a:ext>
            </a:extLst>
          </p:cNvPr>
          <p:cNvPicPr>
            <a:picLocks noChangeAspect="1"/>
          </p:cNvPicPr>
          <p:nvPr/>
        </p:nvPicPr>
        <p:blipFill>
          <a:blip r:embed="rId5"/>
          <a:stretch>
            <a:fillRect/>
          </a:stretch>
        </p:blipFill>
        <p:spPr>
          <a:xfrm>
            <a:off x="45334" y="81340"/>
            <a:ext cx="833837" cy="717630"/>
          </a:xfrm>
          <a:prstGeom prst="rect">
            <a:avLst/>
          </a:prstGeom>
        </p:spPr>
      </p:pic>
    </p:spTree>
    <p:extLst>
      <p:ext uri="{BB962C8B-B14F-4D97-AF65-F5344CB8AC3E}">
        <p14:creationId xmlns:p14="http://schemas.microsoft.com/office/powerpoint/2010/main" val="1714937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err="1" smtClean="0"/>
              <a:t>Ευχαριστουμε</a:t>
            </a:r>
            <a:r>
              <a:rPr lang="el-GR" dirty="0" smtClean="0"/>
              <a:t> για τη </a:t>
            </a:r>
            <a:r>
              <a:rPr lang="el-GR" dirty="0" err="1" smtClean="0"/>
              <a:t>συμμετοχη</a:t>
            </a:r>
            <a:r>
              <a:rPr lang="el-GR" dirty="0" smtClean="0"/>
              <a:t> </a:t>
            </a:r>
            <a:r>
              <a:rPr lang="el-GR" dirty="0" err="1" smtClean="0"/>
              <a:t>σασ</a:t>
            </a:r>
            <a:endParaRPr lang="de-AT" dirty="0"/>
          </a:p>
        </p:txBody>
      </p:sp>
      <p:pic>
        <p:nvPicPr>
          <p:cNvPr id="3"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4" name="Bildobjekt 4">
            <a:extLst>
              <a:ext uri="{FF2B5EF4-FFF2-40B4-BE49-F238E27FC236}">
                <a16:creationId xmlns:a16="http://schemas.microsoft.com/office/drawing/2014/main" id="{3FC7AC6F-6CCD-4D0E-A9FD-631589BA962B}"/>
              </a:ext>
            </a:extLst>
          </p:cNvPr>
          <p:cNvPicPr>
            <a:picLocks noChangeAspect="1"/>
          </p:cNvPicPr>
          <p:nvPr/>
        </p:nvPicPr>
        <p:blipFill>
          <a:blip r:embed="rId3"/>
          <a:stretch>
            <a:fillRect/>
          </a:stretch>
        </p:blipFill>
        <p:spPr>
          <a:xfrm>
            <a:off x="45334" y="81340"/>
            <a:ext cx="833837" cy="717630"/>
          </a:xfrm>
          <a:prstGeom prst="rect">
            <a:avLst/>
          </a:prstGeom>
        </p:spPr>
      </p:pic>
    </p:spTree>
    <p:extLst>
      <p:ext uri="{BB962C8B-B14F-4D97-AF65-F5344CB8AC3E}">
        <p14:creationId xmlns:p14="http://schemas.microsoft.com/office/powerpoint/2010/main" val="502226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πηγεσ</a:t>
            </a:r>
            <a:endParaRPr lang="en-GB" dirty="0"/>
          </a:p>
        </p:txBody>
      </p:sp>
      <p:sp>
        <p:nvSpPr>
          <p:cNvPr id="3" name="Content Placeholder 2"/>
          <p:cNvSpPr>
            <a:spLocks noGrp="1"/>
          </p:cNvSpPr>
          <p:nvPr>
            <p:ph idx="1"/>
          </p:nvPr>
        </p:nvSpPr>
        <p:spPr>
          <a:xfrm>
            <a:off x="1024128" y="1876926"/>
            <a:ext cx="9720071" cy="4432434"/>
          </a:xfrm>
        </p:spPr>
        <p:txBody>
          <a:bodyPr>
            <a:normAutofit fontScale="70000" lnSpcReduction="20000"/>
          </a:bodyPr>
          <a:lstStyle/>
          <a:p>
            <a:r>
              <a:rPr lang="en-GB" dirty="0" smtClean="0"/>
              <a:t>European commission: EU instrument for the preparation of competence profiles for third country nationals. Available at: https://ec.europa.eu/migrantskills/#/</a:t>
            </a:r>
          </a:p>
          <a:p>
            <a:r>
              <a:rPr lang="en-GB" dirty="0" smtClean="0"/>
              <a:t>Steiner, Karin/Egger-Subotitsch, Andrea/Schneeweiß, Sandra/Mosberger, Brigitte/Kasper, Ruth (2016): Practical handbook. Methods of competence assessment, portfolio work and learning reflection. 2nd extended edition. Vienna. (DE) Available at: http://www.forschungsnetzwerk.at/downloadpub/AMS_PH_Kompetenzbilanzierung_Portfolio.pdf</a:t>
            </a:r>
          </a:p>
          <a:p>
            <a:r>
              <a:rPr lang="en-GB" dirty="0"/>
              <a:t>https://kompetenzanalyse.plakos.de</a:t>
            </a:r>
            <a:r>
              <a:rPr lang="en-GB" dirty="0" smtClean="0"/>
              <a:t>/</a:t>
            </a:r>
          </a:p>
          <a:p>
            <a:r>
              <a:rPr lang="en-GB" dirty="0" smtClean="0"/>
              <a:t>http://kompetenzprofil.at/</a:t>
            </a:r>
          </a:p>
          <a:p>
            <a:r>
              <a:rPr lang="en-GB" dirty="0" smtClean="0"/>
              <a:t>All last visited: 19.01.2018</a:t>
            </a:r>
          </a:p>
          <a:p>
            <a:r>
              <a:rPr lang="en-GB" b="1" dirty="0" smtClean="0"/>
              <a:t>Pictures:</a:t>
            </a:r>
          </a:p>
          <a:p>
            <a:r>
              <a:rPr lang="en-GB" dirty="0"/>
              <a:t>https://pixabay.com/de/checkliste-zwischenablage-fragebogen-1622517/</a:t>
            </a:r>
            <a:endParaRPr lang="en-GB" dirty="0" smtClean="0"/>
          </a:p>
          <a:p>
            <a:r>
              <a:rPr lang="en-GB" dirty="0" smtClean="0"/>
              <a:t>https://pixabay.com/de/gesch%C3%A4ftsleute-b%C3%BCro-silhouetten-463336/</a:t>
            </a:r>
          </a:p>
          <a:p>
            <a:r>
              <a:rPr lang="en-GB" dirty="0" smtClean="0"/>
              <a:t>https://pixabay.com/de/kompetenzen-kompetenz-wissen-erfolg-3267034/</a:t>
            </a:r>
          </a:p>
          <a:p>
            <a:r>
              <a:rPr lang="en-GB" dirty="0"/>
              <a:t>https://pixabay.com/de/unternehmen-zeichnung-kugelschreiber-3277947/</a:t>
            </a:r>
            <a:endParaRPr lang="en-GB" dirty="0" smtClean="0"/>
          </a:p>
          <a:p>
            <a:r>
              <a:rPr lang="en-GB" dirty="0" smtClean="0"/>
              <a:t>All last visited: 15.05.2018</a:t>
            </a:r>
          </a:p>
          <a:p>
            <a:endParaRPr lang="de-AT" dirty="0" smtClean="0"/>
          </a:p>
          <a:p>
            <a:endParaRPr lang="de-AT"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5" name="Bildobjekt 4">
            <a:extLst>
              <a:ext uri="{FF2B5EF4-FFF2-40B4-BE49-F238E27FC236}">
                <a16:creationId xmlns:a16="http://schemas.microsoft.com/office/drawing/2014/main" id="{3FC7AC6F-6CCD-4D0E-A9FD-631589BA962B}"/>
              </a:ext>
            </a:extLst>
          </p:cNvPr>
          <p:cNvPicPr>
            <a:picLocks noChangeAspect="1"/>
          </p:cNvPicPr>
          <p:nvPr/>
        </p:nvPicPr>
        <p:blipFill>
          <a:blip r:embed="rId3"/>
          <a:stretch>
            <a:fillRect/>
          </a:stretch>
        </p:blipFill>
        <p:spPr>
          <a:xfrm>
            <a:off x="45334" y="81340"/>
            <a:ext cx="833837" cy="717630"/>
          </a:xfrm>
          <a:prstGeom prst="rect">
            <a:avLst/>
          </a:prstGeom>
        </p:spPr>
      </p:pic>
    </p:spTree>
    <p:extLst>
      <p:ext uri="{BB962C8B-B14F-4D97-AF65-F5344CB8AC3E}">
        <p14:creationId xmlns:p14="http://schemas.microsoft.com/office/powerpoint/2010/main" val="2217913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Γιατι</a:t>
            </a:r>
            <a:r>
              <a:rPr lang="el-GR" dirty="0" smtClean="0"/>
              <a:t> </a:t>
            </a:r>
            <a:r>
              <a:rPr lang="el-GR" dirty="0" err="1" smtClean="0"/>
              <a:t>αναλυση</a:t>
            </a:r>
            <a:r>
              <a:rPr lang="el-GR" dirty="0" smtClean="0"/>
              <a:t> </a:t>
            </a:r>
            <a:r>
              <a:rPr lang="el-GR" dirty="0" err="1" smtClean="0"/>
              <a:t>ικανοτητων</a:t>
            </a:r>
            <a:r>
              <a:rPr lang="en-US" dirty="0" smtClean="0"/>
              <a:t>;</a:t>
            </a:r>
            <a:endParaRPr lang="en-GB" dirty="0"/>
          </a:p>
        </p:txBody>
      </p:sp>
      <p:sp>
        <p:nvSpPr>
          <p:cNvPr id="3" name="Content Placeholder 2"/>
          <p:cNvSpPr>
            <a:spLocks noGrp="1"/>
          </p:cNvSpPr>
          <p:nvPr>
            <p:ph idx="1"/>
          </p:nvPr>
        </p:nvSpPr>
        <p:spPr>
          <a:xfrm>
            <a:off x="1024129" y="2286000"/>
            <a:ext cx="5450413" cy="4023360"/>
          </a:xfrm>
        </p:spPr>
        <p:txBody>
          <a:bodyPr>
            <a:normAutofit fontScale="92500"/>
          </a:bodyPr>
          <a:lstStyle/>
          <a:p>
            <a:pPr>
              <a:buFont typeface="Wingdings" panose="05000000000000000000" pitchFamily="2" charset="2"/>
              <a:buChar char="§"/>
            </a:pPr>
            <a:r>
              <a:rPr lang="el-GR" dirty="0"/>
              <a:t>Η εξειδίκευση και οι προσωπικές / κοινωνικές ικανότητες διαμορφώνουν την επαγγελματική επιτυχία</a:t>
            </a:r>
          </a:p>
          <a:p>
            <a:pPr>
              <a:buFont typeface="Wingdings" panose="05000000000000000000" pitchFamily="2" charset="2"/>
              <a:buChar char="§"/>
            </a:pPr>
            <a:r>
              <a:rPr lang="el-GR" dirty="0"/>
              <a:t> Αναπτύσσονται μέσω της πρακτικής και της εμπειρίας της ζωής</a:t>
            </a:r>
          </a:p>
          <a:p>
            <a:pPr>
              <a:buFont typeface="Wingdings" panose="05000000000000000000" pitchFamily="2" charset="2"/>
              <a:buChar char="§"/>
            </a:pPr>
            <a:r>
              <a:rPr lang="el-GR" dirty="0"/>
              <a:t> Η απόκτηση γνώσεων και δεξιοτήτων πραγματοποιείται επίσης εκτός τάξης ή εργασίας</a:t>
            </a:r>
          </a:p>
          <a:p>
            <a:pPr>
              <a:buFont typeface="Wingdings" panose="05000000000000000000" pitchFamily="2" charset="2"/>
              <a:buChar char="§"/>
            </a:pPr>
            <a:r>
              <a:rPr lang="el-GR" dirty="0"/>
              <a:t> Η ανάλυση των ικανοτήτων </a:t>
            </a:r>
            <a:r>
              <a:rPr lang="el-GR" dirty="0" smtClean="0"/>
              <a:t>τις </a:t>
            </a:r>
            <a:r>
              <a:rPr lang="el-GR" dirty="0"/>
              <a:t>καθιστά διαφανείς</a:t>
            </a:r>
          </a:p>
          <a:p>
            <a:pPr>
              <a:buFont typeface="Wingdings" panose="05000000000000000000" pitchFamily="2" charset="2"/>
              <a:buChar char="§"/>
            </a:pPr>
            <a:r>
              <a:rPr lang="el-GR" dirty="0"/>
              <a:t> Βοηθά στην αύξηση των ευκαιριών στην αγορά εργασίας</a:t>
            </a:r>
            <a:endParaRPr lang="en-GB" dirty="0"/>
          </a:p>
          <a:p>
            <a:pPr>
              <a:buFont typeface="Wingdings" panose="05000000000000000000" pitchFamily="2" charset="2"/>
              <a:buChar char="§"/>
            </a:pP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247" y="2684206"/>
            <a:ext cx="4513416" cy="339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22599" y="6076335"/>
            <a:ext cx="4958406" cy="276999"/>
          </a:xfrm>
          <a:prstGeom prst="rect">
            <a:avLst/>
          </a:prstGeom>
          <a:noFill/>
        </p:spPr>
        <p:txBody>
          <a:bodyPr wrap="square" rtlCol="0">
            <a:spAutoFit/>
          </a:bodyPr>
          <a:lstStyle/>
          <a:p>
            <a:r>
              <a:rPr lang="de-AT" sz="1200" dirty="0"/>
              <a:t>https://pixabay.com/de/kompetenzen-kompetenz-wissen-erfolg-3267034/</a:t>
            </a:r>
          </a:p>
        </p:txBody>
      </p:sp>
      <p:pic>
        <p:nvPicPr>
          <p:cNvPr id="6"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7" name="Bildobjekt 4">
            <a:extLst>
              <a:ext uri="{FF2B5EF4-FFF2-40B4-BE49-F238E27FC236}">
                <a16:creationId xmlns:a16="http://schemas.microsoft.com/office/drawing/2014/main" id="{3FC7AC6F-6CCD-4D0E-A9FD-631589BA962B}"/>
              </a:ext>
            </a:extLst>
          </p:cNvPr>
          <p:cNvPicPr>
            <a:picLocks noChangeAspect="1"/>
          </p:cNvPicPr>
          <p:nvPr/>
        </p:nvPicPr>
        <p:blipFill>
          <a:blip r:embed="rId5"/>
          <a:stretch>
            <a:fillRect/>
          </a:stretch>
        </p:blipFill>
        <p:spPr>
          <a:xfrm>
            <a:off x="45334" y="81340"/>
            <a:ext cx="833837" cy="717630"/>
          </a:xfrm>
          <a:prstGeom prst="rect">
            <a:avLst/>
          </a:prstGeom>
        </p:spPr>
      </p:pic>
    </p:spTree>
    <p:extLst>
      <p:ext uri="{BB962C8B-B14F-4D97-AF65-F5344CB8AC3E}">
        <p14:creationId xmlns:p14="http://schemas.microsoft.com/office/powerpoint/2010/main" val="2349443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Βηματα</a:t>
            </a:r>
            <a:r>
              <a:rPr lang="el-GR" dirty="0" smtClean="0"/>
              <a:t> για την </a:t>
            </a:r>
            <a:r>
              <a:rPr lang="el-GR" dirty="0" err="1" smtClean="0"/>
              <a:t>αναλυση</a:t>
            </a:r>
            <a:r>
              <a:rPr lang="el-GR" dirty="0" smtClean="0"/>
              <a:t> </a:t>
            </a:r>
            <a:r>
              <a:rPr lang="el-GR" dirty="0" err="1" smtClean="0"/>
              <a:t>ικανοτητων</a:t>
            </a:r>
            <a:endParaRPr lang="en-GB" dirty="0"/>
          </a:p>
        </p:txBody>
      </p:sp>
      <p:grpSp>
        <p:nvGrpSpPr>
          <p:cNvPr id="7" name="Group 6"/>
          <p:cNvGrpSpPr/>
          <p:nvPr/>
        </p:nvGrpSpPr>
        <p:grpSpPr>
          <a:xfrm>
            <a:off x="1136422" y="2085531"/>
            <a:ext cx="9836377" cy="3961642"/>
            <a:chOff x="1136422" y="2085531"/>
            <a:chExt cx="9836377" cy="3961642"/>
          </a:xfrm>
        </p:grpSpPr>
        <p:sp>
          <p:nvSpPr>
            <p:cNvPr id="8" name="Freeform 7"/>
            <p:cNvSpPr/>
            <p:nvPr/>
          </p:nvSpPr>
          <p:spPr>
            <a:xfrm>
              <a:off x="1136422" y="5068023"/>
              <a:ext cx="9836377" cy="979150"/>
            </a:xfrm>
            <a:custGeom>
              <a:avLst/>
              <a:gdLst>
                <a:gd name="connsiteX0" fmla="*/ 0 w 9836377"/>
                <a:gd name="connsiteY0" fmla="*/ 0 h 979150"/>
                <a:gd name="connsiteX1" fmla="*/ 9836377 w 9836377"/>
                <a:gd name="connsiteY1" fmla="*/ 0 h 979150"/>
                <a:gd name="connsiteX2" fmla="*/ 9836377 w 9836377"/>
                <a:gd name="connsiteY2" fmla="*/ 979150 h 979150"/>
                <a:gd name="connsiteX3" fmla="*/ 0 w 9836377"/>
                <a:gd name="connsiteY3" fmla="*/ 979150 h 979150"/>
                <a:gd name="connsiteX4" fmla="*/ 0 w 9836377"/>
                <a:gd name="connsiteY4" fmla="*/ 0 h 97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6377" h="979150">
                  <a:moveTo>
                    <a:pt x="0" y="0"/>
                  </a:moveTo>
                  <a:lnTo>
                    <a:pt x="9836377" y="0"/>
                  </a:lnTo>
                  <a:lnTo>
                    <a:pt x="9836377" y="979150"/>
                  </a:lnTo>
                  <a:lnTo>
                    <a:pt x="0" y="9791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l-GR" sz="2200" dirty="0"/>
                <a:t>Διακανονισμός επιτευγμάτων / ορόσημων κλπ. Σε χρονολογική σειρά, π.χ. κατά ηλικία ή έτη</a:t>
              </a:r>
              <a:endParaRPr lang="de-AT" sz="2200" kern="1200" dirty="0"/>
            </a:p>
          </p:txBody>
        </p:sp>
        <p:sp>
          <p:nvSpPr>
            <p:cNvPr id="9" name="Freeform 8"/>
            <p:cNvSpPr/>
            <p:nvPr/>
          </p:nvSpPr>
          <p:spPr>
            <a:xfrm rot="21600000">
              <a:off x="1136422" y="3576776"/>
              <a:ext cx="9836377" cy="1505933"/>
            </a:xfrm>
            <a:custGeom>
              <a:avLst/>
              <a:gdLst>
                <a:gd name="connsiteX0" fmla="*/ 0 w 9836377"/>
                <a:gd name="connsiteY0" fmla="*/ 527423 h 1505932"/>
                <a:gd name="connsiteX1" fmla="*/ 4729947 w 9836377"/>
                <a:gd name="connsiteY1" fmla="*/ 527423 h 1505932"/>
                <a:gd name="connsiteX2" fmla="*/ 4729947 w 9836377"/>
                <a:gd name="connsiteY2" fmla="*/ 376483 h 1505932"/>
                <a:gd name="connsiteX3" fmla="*/ 4541706 w 9836377"/>
                <a:gd name="connsiteY3" fmla="*/ 376483 h 1505932"/>
                <a:gd name="connsiteX4" fmla="*/ 4918189 w 9836377"/>
                <a:gd name="connsiteY4" fmla="*/ 0 h 1505932"/>
                <a:gd name="connsiteX5" fmla="*/ 5294672 w 9836377"/>
                <a:gd name="connsiteY5" fmla="*/ 376483 h 1505932"/>
                <a:gd name="connsiteX6" fmla="*/ 5106430 w 9836377"/>
                <a:gd name="connsiteY6" fmla="*/ 376483 h 1505932"/>
                <a:gd name="connsiteX7" fmla="*/ 5106430 w 9836377"/>
                <a:gd name="connsiteY7" fmla="*/ 527423 h 1505932"/>
                <a:gd name="connsiteX8" fmla="*/ 9836377 w 9836377"/>
                <a:gd name="connsiteY8" fmla="*/ 527423 h 1505932"/>
                <a:gd name="connsiteX9" fmla="*/ 9836377 w 9836377"/>
                <a:gd name="connsiteY9" fmla="*/ 1505932 h 1505932"/>
                <a:gd name="connsiteX10" fmla="*/ 0 w 9836377"/>
                <a:gd name="connsiteY10" fmla="*/ 1505932 h 1505932"/>
                <a:gd name="connsiteX11" fmla="*/ 0 w 9836377"/>
                <a:gd name="connsiteY11" fmla="*/ 527423 h 150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6377" h="1505932">
                  <a:moveTo>
                    <a:pt x="9836377" y="978509"/>
                  </a:moveTo>
                  <a:lnTo>
                    <a:pt x="5106430" y="978509"/>
                  </a:lnTo>
                  <a:lnTo>
                    <a:pt x="5106430" y="1129449"/>
                  </a:lnTo>
                  <a:lnTo>
                    <a:pt x="5294671" y="1129449"/>
                  </a:lnTo>
                  <a:lnTo>
                    <a:pt x="4918188" y="1505931"/>
                  </a:lnTo>
                  <a:lnTo>
                    <a:pt x="4541705" y="1129449"/>
                  </a:lnTo>
                  <a:lnTo>
                    <a:pt x="4729947" y="1129449"/>
                  </a:lnTo>
                  <a:lnTo>
                    <a:pt x="4729947" y="978509"/>
                  </a:lnTo>
                  <a:lnTo>
                    <a:pt x="0" y="978509"/>
                  </a:lnTo>
                  <a:lnTo>
                    <a:pt x="0" y="1"/>
                  </a:lnTo>
                  <a:lnTo>
                    <a:pt x="9836377" y="1"/>
                  </a:lnTo>
                  <a:lnTo>
                    <a:pt x="9836377" y="9785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799" tIns="177800" rIns="177800" bIns="705223" numCol="1" spcCol="1270" anchor="ctr" anchorCtr="0">
              <a:noAutofit/>
            </a:bodyPr>
            <a:lstStyle/>
            <a:p>
              <a:pPr lvl="0" algn="ctr" defTabSz="1111250">
                <a:lnSpc>
                  <a:spcPct val="90000"/>
                </a:lnSpc>
                <a:spcBef>
                  <a:spcPct val="0"/>
                </a:spcBef>
                <a:spcAft>
                  <a:spcPct val="35000"/>
                </a:spcAft>
              </a:pPr>
              <a:r>
                <a:rPr lang="el-GR" sz="2200" kern="1200" dirty="0" smtClean="0"/>
                <a:t>Καταγραφή του βιογραφικού σημειώματος</a:t>
              </a:r>
              <a:endParaRPr lang="de-AT" sz="2200" kern="1200" dirty="0"/>
            </a:p>
          </p:txBody>
        </p:sp>
        <p:sp>
          <p:nvSpPr>
            <p:cNvPr id="10" name="Freeform 9"/>
            <p:cNvSpPr/>
            <p:nvPr/>
          </p:nvSpPr>
          <p:spPr>
            <a:xfrm rot="21600000">
              <a:off x="1136422" y="2085531"/>
              <a:ext cx="9836377" cy="1505934"/>
            </a:xfrm>
            <a:custGeom>
              <a:avLst/>
              <a:gdLst>
                <a:gd name="connsiteX0" fmla="*/ 0 w 9836377"/>
                <a:gd name="connsiteY0" fmla="*/ 527423 h 1505932"/>
                <a:gd name="connsiteX1" fmla="*/ 4729947 w 9836377"/>
                <a:gd name="connsiteY1" fmla="*/ 527423 h 1505932"/>
                <a:gd name="connsiteX2" fmla="*/ 4729947 w 9836377"/>
                <a:gd name="connsiteY2" fmla="*/ 376483 h 1505932"/>
                <a:gd name="connsiteX3" fmla="*/ 4541706 w 9836377"/>
                <a:gd name="connsiteY3" fmla="*/ 376483 h 1505932"/>
                <a:gd name="connsiteX4" fmla="*/ 4918189 w 9836377"/>
                <a:gd name="connsiteY4" fmla="*/ 0 h 1505932"/>
                <a:gd name="connsiteX5" fmla="*/ 5294672 w 9836377"/>
                <a:gd name="connsiteY5" fmla="*/ 376483 h 1505932"/>
                <a:gd name="connsiteX6" fmla="*/ 5106430 w 9836377"/>
                <a:gd name="connsiteY6" fmla="*/ 376483 h 1505932"/>
                <a:gd name="connsiteX7" fmla="*/ 5106430 w 9836377"/>
                <a:gd name="connsiteY7" fmla="*/ 527423 h 1505932"/>
                <a:gd name="connsiteX8" fmla="*/ 9836377 w 9836377"/>
                <a:gd name="connsiteY8" fmla="*/ 527423 h 1505932"/>
                <a:gd name="connsiteX9" fmla="*/ 9836377 w 9836377"/>
                <a:gd name="connsiteY9" fmla="*/ 1505932 h 1505932"/>
                <a:gd name="connsiteX10" fmla="*/ 0 w 9836377"/>
                <a:gd name="connsiteY10" fmla="*/ 1505932 h 1505932"/>
                <a:gd name="connsiteX11" fmla="*/ 0 w 9836377"/>
                <a:gd name="connsiteY11" fmla="*/ 527423 h 150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6377" h="1505932">
                  <a:moveTo>
                    <a:pt x="9836377" y="978509"/>
                  </a:moveTo>
                  <a:lnTo>
                    <a:pt x="5106430" y="978509"/>
                  </a:lnTo>
                  <a:lnTo>
                    <a:pt x="5106430" y="1129449"/>
                  </a:lnTo>
                  <a:lnTo>
                    <a:pt x="5294671" y="1129449"/>
                  </a:lnTo>
                  <a:lnTo>
                    <a:pt x="4918188" y="1505931"/>
                  </a:lnTo>
                  <a:lnTo>
                    <a:pt x="4541705" y="1129449"/>
                  </a:lnTo>
                  <a:lnTo>
                    <a:pt x="4729947" y="1129449"/>
                  </a:lnTo>
                  <a:lnTo>
                    <a:pt x="4729947" y="978509"/>
                  </a:lnTo>
                  <a:lnTo>
                    <a:pt x="0" y="978509"/>
                  </a:lnTo>
                  <a:lnTo>
                    <a:pt x="0" y="1"/>
                  </a:lnTo>
                  <a:lnTo>
                    <a:pt x="9836377" y="1"/>
                  </a:lnTo>
                  <a:lnTo>
                    <a:pt x="9836377" y="9785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799" tIns="177801" rIns="177800" bIns="705223" numCol="1" spcCol="1270" anchor="ctr" anchorCtr="0">
              <a:noAutofit/>
            </a:bodyPr>
            <a:lstStyle/>
            <a:p>
              <a:pPr lvl="0" algn="ctr" defTabSz="1111250">
                <a:lnSpc>
                  <a:spcPct val="90000"/>
                </a:lnSpc>
                <a:spcBef>
                  <a:spcPct val="0"/>
                </a:spcBef>
                <a:spcAft>
                  <a:spcPct val="35000"/>
                </a:spcAft>
              </a:pPr>
              <a:r>
                <a:rPr lang="el-GR" sz="2200" dirty="0" smtClean="0"/>
                <a:t>Γεγονότα στο βιογραφικό του ατόμου</a:t>
              </a:r>
              <a:endParaRPr lang="de-AT" sz="2200" kern="1200" dirty="0"/>
            </a:p>
          </p:txBody>
        </p:sp>
      </p:grpSp>
      <p:pic>
        <p:nvPicPr>
          <p:cNvPr id="5"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6" name="Bildobjekt 4">
            <a:extLst>
              <a:ext uri="{FF2B5EF4-FFF2-40B4-BE49-F238E27FC236}">
                <a16:creationId xmlns:a16="http://schemas.microsoft.com/office/drawing/2014/main"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spTree>
    <p:extLst>
      <p:ext uri="{BB962C8B-B14F-4D97-AF65-F5344CB8AC3E}">
        <p14:creationId xmlns:p14="http://schemas.microsoft.com/office/powerpoint/2010/main" val="3598421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Γεγονοτα</a:t>
            </a:r>
            <a:r>
              <a:rPr lang="el-GR" dirty="0" smtClean="0"/>
              <a:t> στο </a:t>
            </a:r>
            <a:r>
              <a:rPr lang="el-GR" dirty="0" err="1" smtClean="0"/>
              <a:t>βιογραφικο</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3483322"/>
              </p:ext>
            </p:extLst>
          </p:nvPr>
        </p:nvGraphicFramePr>
        <p:xfrm>
          <a:off x="750972" y="2084832"/>
          <a:ext cx="9540000" cy="4419600"/>
        </p:xfrm>
        <a:graphic>
          <a:graphicData uri="http://schemas.openxmlformats.org/drawingml/2006/table">
            <a:tbl>
              <a:tblPr firstRow="1" bandRow="1">
                <a:tableStyleId>{0505E3EF-67EA-436B-97B2-0124C06EBD24}</a:tableStyleId>
              </a:tblPr>
              <a:tblGrid>
                <a:gridCol w="1796510">
                  <a:extLst>
                    <a:ext uri="{9D8B030D-6E8A-4147-A177-3AD203B41FA5}">
                      <a16:colId xmlns:a16="http://schemas.microsoft.com/office/drawing/2014/main" val="20000"/>
                    </a:ext>
                  </a:extLst>
                </a:gridCol>
                <a:gridCol w="2019490">
                  <a:extLst>
                    <a:ext uri="{9D8B030D-6E8A-4147-A177-3AD203B41FA5}">
                      <a16:colId xmlns:a16="http://schemas.microsoft.com/office/drawing/2014/main" val="20001"/>
                    </a:ext>
                  </a:extLst>
                </a:gridCol>
                <a:gridCol w="1908000">
                  <a:extLst>
                    <a:ext uri="{9D8B030D-6E8A-4147-A177-3AD203B41FA5}">
                      <a16:colId xmlns:a16="http://schemas.microsoft.com/office/drawing/2014/main" val="20002"/>
                    </a:ext>
                  </a:extLst>
                </a:gridCol>
                <a:gridCol w="1908000">
                  <a:extLst>
                    <a:ext uri="{9D8B030D-6E8A-4147-A177-3AD203B41FA5}">
                      <a16:colId xmlns:a16="http://schemas.microsoft.com/office/drawing/2014/main" val="20003"/>
                    </a:ext>
                  </a:extLst>
                </a:gridCol>
                <a:gridCol w="1908000">
                  <a:extLst>
                    <a:ext uri="{9D8B030D-6E8A-4147-A177-3AD203B41FA5}">
                      <a16:colId xmlns:a16="http://schemas.microsoft.com/office/drawing/2014/main" val="20004"/>
                    </a:ext>
                  </a:extLst>
                </a:gridCol>
              </a:tblGrid>
              <a:tr h="370840">
                <a:tc>
                  <a:txBody>
                    <a:bodyPr/>
                    <a:lstStyle/>
                    <a:p>
                      <a:r>
                        <a:rPr lang="en-GB" sz="2000" noProof="0" dirty="0" smtClean="0"/>
                        <a:t>  </a:t>
                      </a:r>
                      <a:r>
                        <a:rPr lang="en-GB" sz="2000" noProof="0" dirty="0" smtClean="0"/>
                        <a:t>          </a:t>
                      </a:r>
                      <a:r>
                        <a:rPr lang="el-GR" sz="2000" noProof="0" dirty="0" smtClean="0"/>
                        <a:t>Ηλικία</a:t>
                      </a:r>
                      <a:endParaRPr lang="en-GB" sz="2000" noProof="0" dirty="0" smtClean="0"/>
                    </a:p>
                    <a:p>
                      <a:r>
                        <a:rPr lang="el-GR" sz="2000" noProof="0" dirty="0" smtClean="0"/>
                        <a:t>Ορόσημα</a:t>
                      </a:r>
                      <a:endParaRPr lang="en-GB" sz="2000" noProof="0" dirty="0"/>
                    </a:p>
                  </a:txBody>
                  <a:tcPr/>
                </a:tc>
                <a:tc>
                  <a:txBody>
                    <a:bodyPr/>
                    <a:lstStyle/>
                    <a:p>
                      <a:r>
                        <a:rPr lang="en-GB" sz="2000" noProof="0" dirty="0" smtClean="0"/>
                        <a:t>15-20 </a:t>
                      </a:r>
                      <a:r>
                        <a:rPr lang="el-GR" sz="2000" noProof="0" dirty="0" smtClean="0"/>
                        <a:t>ετών</a:t>
                      </a:r>
                      <a:endParaRPr lang="en-GB" sz="2000" noProof="0" dirty="0"/>
                    </a:p>
                  </a:txBody>
                  <a:tcPr/>
                </a:tc>
                <a:tc>
                  <a:txBody>
                    <a:bodyPr/>
                    <a:lstStyle/>
                    <a:p>
                      <a:r>
                        <a:rPr lang="en-GB" sz="2000" noProof="0" dirty="0" smtClean="0"/>
                        <a:t>21-25 </a:t>
                      </a:r>
                      <a:r>
                        <a:rPr lang="el-GR" sz="2000" noProof="0" dirty="0" smtClean="0"/>
                        <a:t>ετών</a:t>
                      </a:r>
                      <a:endParaRPr lang="en-GB" sz="2000" noProof="0" dirty="0"/>
                    </a:p>
                  </a:txBody>
                  <a:tcPr/>
                </a:tc>
                <a:tc>
                  <a:txBody>
                    <a:bodyPr/>
                    <a:lstStyle/>
                    <a:p>
                      <a:r>
                        <a:rPr lang="en-GB" sz="2000" noProof="0" dirty="0" smtClean="0"/>
                        <a:t>26-30 </a:t>
                      </a:r>
                      <a:r>
                        <a:rPr lang="el-GR" sz="2000" noProof="0" dirty="0" smtClean="0"/>
                        <a:t>ετών</a:t>
                      </a:r>
                      <a:endParaRPr lang="en-GB" sz="2000" noProof="0" dirty="0"/>
                    </a:p>
                  </a:txBody>
                  <a:tcPr/>
                </a:tc>
                <a:tc>
                  <a:txBody>
                    <a:bodyPr/>
                    <a:lstStyle/>
                    <a:p>
                      <a:r>
                        <a:rPr lang="en-GB" sz="2000" noProof="0" dirty="0" smtClean="0"/>
                        <a:t>31-40 </a:t>
                      </a:r>
                      <a:r>
                        <a:rPr lang="el-GR" sz="2000" noProof="0" dirty="0" smtClean="0"/>
                        <a:t>ετών</a:t>
                      </a:r>
                      <a:endParaRPr lang="en-GB" sz="2000" noProof="0"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noProof="0" dirty="0" smtClean="0"/>
                        <a:t>Εκπαίδευση / εργασιακή εμπειρία</a:t>
                      </a:r>
                      <a:endParaRPr lang="en-GB" sz="2000" b="1" baseline="0" noProof="0" dirty="0" smtClean="0"/>
                    </a:p>
                  </a:txBody>
                  <a:tcPr/>
                </a:tc>
                <a:tc>
                  <a:txBody>
                    <a:bodyPr/>
                    <a:lstStyle/>
                    <a:p>
                      <a:r>
                        <a:rPr lang="el-GR" sz="2000" noProof="0" dirty="0" smtClean="0"/>
                        <a:t>Ολοκλήρωση της επαγγελματικής σχολής</a:t>
                      </a:r>
                      <a:endParaRPr lang="en-GB" sz="2000" noProof="0" dirty="0"/>
                    </a:p>
                  </a:txBody>
                  <a:tcPr/>
                </a:tc>
                <a:tc>
                  <a:txBody>
                    <a:bodyPr/>
                    <a:lstStyle/>
                    <a:p>
                      <a:endParaRPr lang="en-GB" sz="2000" noProof="0" dirty="0"/>
                    </a:p>
                  </a:txBody>
                  <a:tcPr/>
                </a:tc>
                <a:tc>
                  <a:txBody>
                    <a:bodyPr/>
                    <a:lstStyle/>
                    <a:p>
                      <a:endParaRPr lang="en-GB" sz="2000" noProof="0" dirty="0"/>
                    </a:p>
                  </a:txBody>
                  <a:tcPr/>
                </a:tc>
                <a:tc>
                  <a:txBody>
                    <a:bodyPr/>
                    <a:lstStyle/>
                    <a:p>
                      <a:endParaRPr lang="en-GB" sz="2000" noProof="0" dirty="0"/>
                    </a:p>
                  </a:txBody>
                  <a:tcPr/>
                </a:tc>
                <a:extLst>
                  <a:ext uri="{0D108BD9-81ED-4DB2-BD59-A6C34878D82A}">
                    <a16:rowId xmlns:a16="http://schemas.microsoft.com/office/drawing/2014/main" val="10001"/>
                  </a:ext>
                </a:extLst>
              </a:tr>
              <a:tr h="370840">
                <a:tc>
                  <a:txBody>
                    <a:bodyPr/>
                    <a:lstStyle/>
                    <a:p>
                      <a:r>
                        <a:rPr lang="el-GR" sz="2000" noProof="0" dirty="0" smtClean="0"/>
                        <a:t>Χόμπι/</a:t>
                      </a:r>
                    </a:p>
                    <a:p>
                      <a:r>
                        <a:rPr lang="el-GR" sz="2000" noProof="0" dirty="0" err="1" smtClean="0"/>
                        <a:t>σύμπλεξη</a:t>
                      </a:r>
                      <a:endParaRPr lang="en-GB" sz="2000" b="1" baseline="0" noProof="0" dirty="0" smtClean="0"/>
                    </a:p>
                  </a:txBody>
                  <a:tcPr/>
                </a:tc>
                <a:tc>
                  <a:txBody>
                    <a:bodyPr/>
                    <a:lstStyle/>
                    <a:p>
                      <a:endParaRPr lang="en-GB" sz="2000" noProof="0" dirty="0"/>
                    </a:p>
                  </a:txBody>
                  <a:tcPr/>
                </a:tc>
                <a:tc>
                  <a:txBody>
                    <a:bodyPr/>
                    <a:lstStyle/>
                    <a:p>
                      <a:endParaRPr lang="en-GB" sz="2000" noProof="0" dirty="0"/>
                    </a:p>
                  </a:txBody>
                  <a:tcPr/>
                </a:tc>
                <a:tc>
                  <a:txBody>
                    <a:bodyPr/>
                    <a:lstStyle/>
                    <a:p>
                      <a:r>
                        <a:rPr lang="el-GR" sz="2000" noProof="0" dirty="0" smtClean="0"/>
                        <a:t>Θεατρική ομάδα</a:t>
                      </a:r>
                      <a:endParaRPr lang="en-GB" sz="2000" noProof="0" dirty="0"/>
                    </a:p>
                  </a:txBody>
                  <a:tcPr/>
                </a:tc>
                <a:tc>
                  <a:txBody>
                    <a:bodyPr/>
                    <a:lstStyle/>
                    <a:p>
                      <a:r>
                        <a:rPr lang="el-GR" sz="2000" noProof="0" dirty="0" smtClean="0"/>
                        <a:t>Ταμίας</a:t>
                      </a:r>
                      <a:r>
                        <a:rPr lang="el-GR" sz="2000" baseline="0" noProof="0" dirty="0" smtClean="0"/>
                        <a:t> της θεατρικής ομάδας</a:t>
                      </a:r>
                      <a:endParaRPr lang="en-GB" sz="2000" noProof="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noProof="0" dirty="0" smtClean="0"/>
                        <a:t>Οικογενειακή δομή</a:t>
                      </a:r>
                      <a:endParaRPr lang="en-GB" sz="2000" b="1" noProof="0" dirty="0" smtClean="0"/>
                    </a:p>
                  </a:txBody>
                  <a:tcPr/>
                </a:tc>
                <a:tc>
                  <a:txBody>
                    <a:bodyPr/>
                    <a:lstStyle/>
                    <a:p>
                      <a:endParaRPr lang="en-GB" sz="2000" noProof="0" dirty="0"/>
                    </a:p>
                  </a:txBody>
                  <a:tcPr/>
                </a:tc>
                <a:tc>
                  <a:txBody>
                    <a:bodyPr/>
                    <a:lstStyle/>
                    <a:p>
                      <a:r>
                        <a:rPr lang="el-GR" sz="2000" noProof="0" dirty="0" smtClean="0"/>
                        <a:t>Γάμος</a:t>
                      </a:r>
                      <a:endParaRPr lang="en-GB" sz="2000" noProof="0" dirty="0"/>
                    </a:p>
                  </a:txBody>
                  <a:tcPr/>
                </a:tc>
                <a:tc>
                  <a:txBody>
                    <a:bodyPr/>
                    <a:lstStyle/>
                    <a:p>
                      <a:r>
                        <a:rPr lang="el-GR" sz="2000" noProof="0" dirty="0" smtClean="0"/>
                        <a:t>Γέννηση πρώτου παιδιού</a:t>
                      </a:r>
                      <a:endParaRPr lang="en-GB" sz="2000" noProof="0" dirty="0"/>
                    </a:p>
                  </a:txBody>
                  <a:tcPr/>
                </a:tc>
                <a:tc>
                  <a:txBody>
                    <a:bodyPr/>
                    <a:lstStyle/>
                    <a:p>
                      <a:endParaRPr lang="en-GB" sz="2000" noProof="0"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noProof="0" dirty="0" smtClean="0"/>
                        <a:t>Εθελοντική εργασία</a:t>
                      </a:r>
                      <a:endParaRPr lang="en-GB" sz="20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noProof="0" dirty="0" smtClean="0"/>
                    </a:p>
                  </a:txBody>
                  <a:tcPr/>
                </a:tc>
                <a:tc>
                  <a:txBody>
                    <a:bodyPr/>
                    <a:lstStyle/>
                    <a:p>
                      <a:endParaRPr lang="en-GB" sz="2000" noProof="0" dirty="0"/>
                    </a:p>
                  </a:txBody>
                  <a:tcPr/>
                </a:tc>
                <a:tc>
                  <a:txBody>
                    <a:bodyPr/>
                    <a:lstStyle/>
                    <a:p>
                      <a:r>
                        <a:rPr lang="el-GR" sz="2000" noProof="0" dirty="0" smtClean="0"/>
                        <a:t>Κέντρο εργασίας των νέων</a:t>
                      </a:r>
                      <a:endParaRPr lang="en-GB" sz="2000" noProof="0" dirty="0"/>
                    </a:p>
                  </a:txBody>
                  <a:tcPr/>
                </a:tc>
                <a:tc>
                  <a:txBody>
                    <a:bodyPr/>
                    <a:lstStyle/>
                    <a:p>
                      <a:endParaRPr lang="en-GB" sz="2000" noProof="0" dirty="0"/>
                    </a:p>
                  </a:txBody>
                  <a:tcPr/>
                </a:tc>
                <a:tc>
                  <a:txBody>
                    <a:bodyPr/>
                    <a:lstStyle/>
                    <a:p>
                      <a:endParaRPr lang="en-GB" sz="2000" noProof="0" dirty="0"/>
                    </a:p>
                  </a:txBody>
                  <a:tcPr/>
                </a:tc>
                <a:extLst>
                  <a:ext uri="{0D108BD9-81ED-4DB2-BD59-A6C34878D82A}">
                    <a16:rowId xmlns:a16="http://schemas.microsoft.com/office/drawing/2014/main" val="10004"/>
                  </a:ext>
                </a:extLst>
              </a:tr>
            </a:tbl>
          </a:graphicData>
        </a:graphic>
      </p:graphicFrame>
      <p:pic>
        <p:nvPicPr>
          <p:cNvPr id="5"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6" name="Bildobjekt 4">
            <a:extLst>
              <a:ext uri="{FF2B5EF4-FFF2-40B4-BE49-F238E27FC236}">
                <a16:creationId xmlns:a16="http://schemas.microsoft.com/office/drawing/2014/main"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sp>
        <p:nvSpPr>
          <p:cNvPr id="3" name="TextBox 2"/>
          <p:cNvSpPr txBox="1"/>
          <p:nvPr/>
        </p:nvSpPr>
        <p:spPr>
          <a:xfrm>
            <a:off x="702708" y="1715500"/>
            <a:ext cx="1190261" cy="369332"/>
          </a:xfrm>
          <a:prstGeom prst="rect">
            <a:avLst/>
          </a:prstGeom>
          <a:noFill/>
        </p:spPr>
        <p:txBody>
          <a:bodyPr wrap="square" rtlCol="0">
            <a:spAutoFit/>
          </a:bodyPr>
          <a:lstStyle/>
          <a:p>
            <a:r>
              <a:rPr lang="de-AT" dirty="0" smtClean="0"/>
              <a:t>Example:</a:t>
            </a:r>
            <a:endParaRPr lang="de-AT" dirty="0"/>
          </a:p>
        </p:txBody>
      </p:sp>
    </p:spTree>
    <p:extLst>
      <p:ext uri="{BB962C8B-B14F-4D97-AF65-F5344CB8AC3E}">
        <p14:creationId xmlns:p14="http://schemas.microsoft.com/office/powerpoint/2010/main" val="1761879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Καταγραφη</a:t>
            </a:r>
            <a:r>
              <a:rPr lang="el-GR" dirty="0" smtClean="0"/>
              <a:t> του </a:t>
            </a:r>
            <a:r>
              <a:rPr lang="el-GR" dirty="0" err="1" smtClean="0"/>
              <a:t>βιογραφικου</a:t>
            </a:r>
            <a:r>
              <a:rPr lang="el-GR" dirty="0" smtClean="0"/>
              <a:t> </a:t>
            </a:r>
            <a:r>
              <a:rPr lang="el-GR" dirty="0" err="1" smtClean="0"/>
              <a:t>σημειωματοσ</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5031240"/>
              </p:ext>
            </p:extLst>
          </p:nvPr>
        </p:nvGraphicFramePr>
        <p:xfrm>
          <a:off x="1023938" y="2286000"/>
          <a:ext cx="10093240" cy="3779520"/>
        </p:xfrm>
        <a:graphic>
          <a:graphicData uri="http://schemas.openxmlformats.org/drawingml/2006/table">
            <a:tbl>
              <a:tblPr firstRow="1" bandRow="1">
                <a:tableStyleId>{5C22544A-7EE6-4342-B048-85BDC9FD1C3A}</a:tableStyleId>
              </a:tblPr>
              <a:tblGrid>
                <a:gridCol w="1023860">
                  <a:extLst>
                    <a:ext uri="{9D8B030D-6E8A-4147-A177-3AD203B41FA5}">
                      <a16:colId xmlns:a16="http://schemas.microsoft.com/office/drawing/2014/main" val="20000"/>
                    </a:ext>
                  </a:extLst>
                </a:gridCol>
                <a:gridCol w="4022760">
                  <a:extLst>
                    <a:ext uri="{9D8B030D-6E8A-4147-A177-3AD203B41FA5}">
                      <a16:colId xmlns:a16="http://schemas.microsoft.com/office/drawing/2014/main" val="20001"/>
                    </a:ext>
                  </a:extLst>
                </a:gridCol>
                <a:gridCol w="2523310">
                  <a:extLst>
                    <a:ext uri="{9D8B030D-6E8A-4147-A177-3AD203B41FA5}">
                      <a16:colId xmlns:a16="http://schemas.microsoft.com/office/drawing/2014/main" val="20002"/>
                    </a:ext>
                  </a:extLst>
                </a:gridCol>
                <a:gridCol w="2523310">
                  <a:extLst>
                    <a:ext uri="{9D8B030D-6E8A-4147-A177-3AD203B41FA5}">
                      <a16:colId xmlns:a16="http://schemas.microsoft.com/office/drawing/2014/main" val="20003"/>
                    </a:ext>
                  </a:extLst>
                </a:gridCol>
              </a:tblGrid>
              <a:tr h="370840">
                <a:tc>
                  <a:txBody>
                    <a:bodyPr/>
                    <a:lstStyle/>
                    <a:p>
                      <a:r>
                        <a:rPr lang="el-GR" sz="2000" dirty="0" smtClean="0"/>
                        <a:t>Χρονιά</a:t>
                      </a:r>
                      <a:endParaRPr lang="de-AT" sz="2000" dirty="0"/>
                    </a:p>
                  </a:txBody>
                  <a:tcPr/>
                </a:tc>
                <a:tc>
                  <a:txBody>
                    <a:bodyPr/>
                    <a:lstStyle/>
                    <a:p>
                      <a:r>
                        <a:rPr lang="el-GR" sz="2000" dirty="0" smtClean="0"/>
                        <a:t>Εκπαίδευση και κατάρτιση Απασχόληση (Εταιρεία, οργάνωση)</a:t>
                      </a:r>
                      <a:endParaRPr lang="de-AT" sz="2000" dirty="0"/>
                    </a:p>
                  </a:txBody>
                  <a:tcPr/>
                </a:tc>
                <a:tc>
                  <a:txBody>
                    <a:bodyPr/>
                    <a:lstStyle/>
                    <a:p>
                      <a:r>
                        <a:rPr lang="el-GR" sz="2000" dirty="0" smtClean="0"/>
                        <a:t>Λειτουργία / ρόλος / εργασίες</a:t>
                      </a:r>
                      <a:endParaRPr lang="de-AT" sz="2000" dirty="0"/>
                    </a:p>
                  </a:txBody>
                  <a:tcPr/>
                </a:tc>
                <a:tc>
                  <a:txBody>
                    <a:bodyPr/>
                    <a:lstStyle/>
                    <a:p>
                      <a:r>
                        <a:rPr lang="el-GR" sz="2000" dirty="0" smtClean="0"/>
                        <a:t>Αποδεικτικά</a:t>
                      </a:r>
                      <a:endParaRPr lang="de-AT" sz="2000" dirty="0"/>
                    </a:p>
                  </a:txBody>
                  <a:tcPr/>
                </a:tc>
                <a:extLst>
                  <a:ext uri="{0D108BD9-81ED-4DB2-BD59-A6C34878D82A}">
                    <a16:rowId xmlns:a16="http://schemas.microsoft.com/office/drawing/2014/main" val="10000"/>
                  </a:ext>
                </a:extLst>
              </a:tr>
              <a:tr h="370840">
                <a:tc>
                  <a:txBody>
                    <a:bodyPr/>
                    <a:lstStyle/>
                    <a:p>
                      <a:r>
                        <a:rPr lang="el-GR" sz="2000" dirty="0" smtClean="0"/>
                        <a:t>Από… </a:t>
                      </a:r>
                      <a:r>
                        <a:rPr lang="el-GR" sz="2000" dirty="0" err="1" smtClean="0"/>
                        <a:t>εώς</a:t>
                      </a:r>
                      <a:endParaRPr lang="de-AT" sz="2000" dirty="0"/>
                    </a:p>
                  </a:txBody>
                  <a:tcPr/>
                </a:tc>
                <a:tc>
                  <a:txBody>
                    <a:bodyPr/>
                    <a:lstStyle/>
                    <a:p>
                      <a:r>
                        <a:rPr lang="el-GR" sz="2000" dirty="0" smtClean="0"/>
                        <a:t>Πρωτοβάθμια εκπαίδευση, εργασία, περαιτέρω εκπαίδευση</a:t>
                      </a:r>
                      <a:endParaRPr lang="de-AT" sz="2000" dirty="0"/>
                    </a:p>
                  </a:txBody>
                  <a:tcPr/>
                </a:tc>
                <a:tc>
                  <a:txBody>
                    <a:bodyPr/>
                    <a:lstStyle/>
                    <a:p>
                      <a:r>
                        <a:rPr lang="el-GR" sz="2000" dirty="0" smtClean="0"/>
                        <a:t>Φοιτητής, εκπαιδευόμενος κ.λπ.</a:t>
                      </a:r>
                      <a:endParaRPr lang="de-AT" sz="2000" dirty="0"/>
                    </a:p>
                  </a:txBody>
                  <a:tcPr/>
                </a:tc>
                <a:tc>
                  <a:txBody>
                    <a:bodyPr/>
                    <a:lstStyle/>
                    <a:p>
                      <a:r>
                        <a:rPr lang="el-GR" sz="2000" dirty="0" smtClean="0"/>
                        <a:t>Πιστοποιητικά κ.λπ.</a:t>
                      </a:r>
                      <a:endParaRPr lang="de-AT" sz="2000" dirty="0"/>
                    </a:p>
                  </a:txBody>
                  <a:tcPr/>
                </a:tc>
                <a:extLst>
                  <a:ext uri="{0D108BD9-81ED-4DB2-BD59-A6C34878D82A}">
                    <a16:rowId xmlns:a16="http://schemas.microsoft.com/office/drawing/2014/main" val="10001"/>
                  </a:ext>
                </a:extLst>
              </a:tr>
              <a:tr h="370840">
                <a:tc>
                  <a:txBody>
                    <a:bodyPr/>
                    <a:lstStyle/>
                    <a:p>
                      <a:endParaRPr lang="de-AT" sz="2000" dirty="0"/>
                    </a:p>
                  </a:txBody>
                  <a:tcPr/>
                </a:tc>
                <a:tc>
                  <a:txBody>
                    <a:bodyPr/>
                    <a:lstStyle/>
                    <a:p>
                      <a:endParaRPr lang="de-AT" sz="2000"/>
                    </a:p>
                  </a:txBody>
                  <a:tcPr/>
                </a:tc>
                <a:tc>
                  <a:txBody>
                    <a:bodyPr/>
                    <a:lstStyle/>
                    <a:p>
                      <a:endParaRPr lang="de-AT" sz="2000"/>
                    </a:p>
                  </a:txBody>
                  <a:tcPr/>
                </a:tc>
                <a:tc>
                  <a:txBody>
                    <a:bodyPr/>
                    <a:lstStyle/>
                    <a:p>
                      <a:endParaRPr lang="de-AT" sz="2000" dirty="0"/>
                    </a:p>
                  </a:txBody>
                  <a:tcPr/>
                </a:tc>
                <a:extLst>
                  <a:ext uri="{0D108BD9-81ED-4DB2-BD59-A6C34878D82A}">
                    <a16:rowId xmlns:a16="http://schemas.microsoft.com/office/drawing/2014/main" val="10002"/>
                  </a:ext>
                </a:extLst>
              </a:tr>
              <a:tr h="370840">
                <a:tc>
                  <a:txBody>
                    <a:bodyPr/>
                    <a:lstStyle/>
                    <a:p>
                      <a:endParaRPr lang="de-AT" sz="2000" dirty="0"/>
                    </a:p>
                  </a:txBody>
                  <a:tcPr/>
                </a:tc>
                <a:tc>
                  <a:txBody>
                    <a:bodyPr/>
                    <a:lstStyle/>
                    <a:p>
                      <a:endParaRPr lang="de-AT" sz="2000" dirty="0"/>
                    </a:p>
                  </a:txBody>
                  <a:tcPr/>
                </a:tc>
                <a:tc>
                  <a:txBody>
                    <a:bodyPr/>
                    <a:lstStyle/>
                    <a:p>
                      <a:endParaRPr lang="de-AT" sz="2000"/>
                    </a:p>
                  </a:txBody>
                  <a:tcPr/>
                </a:tc>
                <a:tc>
                  <a:txBody>
                    <a:bodyPr/>
                    <a:lstStyle/>
                    <a:p>
                      <a:endParaRPr lang="de-AT" sz="2000" dirty="0"/>
                    </a:p>
                  </a:txBody>
                  <a:tcPr/>
                </a:tc>
                <a:extLst>
                  <a:ext uri="{0D108BD9-81ED-4DB2-BD59-A6C34878D82A}">
                    <a16:rowId xmlns:a16="http://schemas.microsoft.com/office/drawing/2014/main" val="10003"/>
                  </a:ext>
                </a:extLst>
              </a:tr>
              <a:tr h="370840">
                <a:tc>
                  <a:txBody>
                    <a:bodyPr/>
                    <a:lstStyle/>
                    <a:p>
                      <a:endParaRPr lang="de-AT" sz="2000" dirty="0"/>
                    </a:p>
                  </a:txBody>
                  <a:tcPr/>
                </a:tc>
                <a:tc>
                  <a:txBody>
                    <a:bodyPr/>
                    <a:lstStyle/>
                    <a:p>
                      <a:endParaRPr lang="de-AT" sz="2000"/>
                    </a:p>
                  </a:txBody>
                  <a:tcPr/>
                </a:tc>
                <a:tc>
                  <a:txBody>
                    <a:bodyPr/>
                    <a:lstStyle/>
                    <a:p>
                      <a:endParaRPr lang="de-AT" sz="2000"/>
                    </a:p>
                  </a:txBody>
                  <a:tcPr/>
                </a:tc>
                <a:tc>
                  <a:txBody>
                    <a:bodyPr/>
                    <a:lstStyle/>
                    <a:p>
                      <a:endParaRPr lang="de-AT" sz="2000" dirty="0"/>
                    </a:p>
                  </a:txBody>
                  <a:tcPr/>
                </a:tc>
                <a:extLst>
                  <a:ext uri="{0D108BD9-81ED-4DB2-BD59-A6C34878D82A}">
                    <a16:rowId xmlns:a16="http://schemas.microsoft.com/office/drawing/2014/main" val="10004"/>
                  </a:ext>
                </a:extLst>
              </a:tr>
              <a:tr h="370840">
                <a:tc>
                  <a:txBody>
                    <a:bodyPr/>
                    <a:lstStyle/>
                    <a:p>
                      <a:endParaRPr lang="de-AT" sz="2000" dirty="0"/>
                    </a:p>
                  </a:txBody>
                  <a:tcPr/>
                </a:tc>
                <a:tc>
                  <a:txBody>
                    <a:bodyPr/>
                    <a:lstStyle/>
                    <a:p>
                      <a:endParaRPr lang="de-AT" sz="2000"/>
                    </a:p>
                  </a:txBody>
                  <a:tcPr/>
                </a:tc>
                <a:tc>
                  <a:txBody>
                    <a:bodyPr/>
                    <a:lstStyle/>
                    <a:p>
                      <a:endParaRPr lang="de-AT" sz="2000"/>
                    </a:p>
                  </a:txBody>
                  <a:tcPr/>
                </a:tc>
                <a:tc>
                  <a:txBody>
                    <a:bodyPr/>
                    <a:lstStyle/>
                    <a:p>
                      <a:endParaRPr lang="de-AT" sz="2000" dirty="0"/>
                    </a:p>
                  </a:txBody>
                  <a:tcPr/>
                </a:tc>
                <a:extLst>
                  <a:ext uri="{0D108BD9-81ED-4DB2-BD59-A6C34878D82A}">
                    <a16:rowId xmlns:a16="http://schemas.microsoft.com/office/drawing/2014/main" val="10005"/>
                  </a:ext>
                </a:extLst>
              </a:tr>
              <a:tr h="370840">
                <a:tc>
                  <a:txBody>
                    <a:bodyPr/>
                    <a:lstStyle/>
                    <a:p>
                      <a:endParaRPr lang="de-AT" sz="2000" dirty="0"/>
                    </a:p>
                  </a:txBody>
                  <a:tcPr/>
                </a:tc>
                <a:tc>
                  <a:txBody>
                    <a:bodyPr/>
                    <a:lstStyle/>
                    <a:p>
                      <a:endParaRPr lang="de-AT" sz="2000"/>
                    </a:p>
                  </a:txBody>
                  <a:tcPr/>
                </a:tc>
                <a:tc>
                  <a:txBody>
                    <a:bodyPr/>
                    <a:lstStyle/>
                    <a:p>
                      <a:endParaRPr lang="de-AT" sz="2000"/>
                    </a:p>
                  </a:txBody>
                  <a:tcPr/>
                </a:tc>
                <a:tc>
                  <a:txBody>
                    <a:bodyPr/>
                    <a:lstStyle/>
                    <a:p>
                      <a:endParaRPr lang="de-AT" sz="2000" dirty="0"/>
                    </a:p>
                  </a:txBody>
                  <a:tcPr/>
                </a:tc>
                <a:extLst>
                  <a:ext uri="{0D108BD9-81ED-4DB2-BD59-A6C34878D82A}">
                    <a16:rowId xmlns:a16="http://schemas.microsoft.com/office/drawing/2014/main" val="10006"/>
                  </a:ext>
                </a:extLst>
              </a:tr>
              <a:tr h="370840">
                <a:tc>
                  <a:txBody>
                    <a:bodyPr/>
                    <a:lstStyle/>
                    <a:p>
                      <a:endParaRPr lang="de-AT" sz="2000" dirty="0"/>
                    </a:p>
                  </a:txBody>
                  <a:tcPr/>
                </a:tc>
                <a:tc>
                  <a:txBody>
                    <a:bodyPr/>
                    <a:lstStyle/>
                    <a:p>
                      <a:endParaRPr lang="de-AT" sz="2000"/>
                    </a:p>
                  </a:txBody>
                  <a:tcPr/>
                </a:tc>
                <a:tc>
                  <a:txBody>
                    <a:bodyPr/>
                    <a:lstStyle/>
                    <a:p>
                      <a:endParaRPr lang="de-AT" sz="2000"/>
                    </a:p>
                  </a:txBody>
                  <a:tcPr/>
                </a:tc>
                <a:tc>
                  <a:txBody>
                    <a:bodyPr/>
                    <a:lstStyle/>
                    <a:p>
                      <a:endParaRPr lang="de-AT" sz="2000" dirty="0"/>
                    </a:p>
                  </a:txBody>
                  <a:tcPr/>
                </a:tc>
                <a:extLst>
                  <a:ext uri="{0D108BD9-81ED-4DB2-BD59-A6C34878D82A}">
                    <a16:rowId xmlns:a16="http://schemas.microsoft.com/office/drawing/2014/main" val="10007"/>
                  </a:ext>
                </a:extLst>
              </a:tr>
            </a:tbl>
          </a:graphicData>
        </a:graphic>
      </p:graphicFrame>
      <p:pic>
        <p:nvPicPr>
          <p:cNvPr id="5"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6" name="Bildobjekt 4">
            <a:extLst>
              <a:ext uri="{FF2B5EF4-FFF2-40B4-BE49-F238E27FC236}">
                <a16:creationId xmlns:a16="http://schemas.microsoft.com/office/drawing/2014/main"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spTree>
    <p:extLst>
      <p:ext uri="{BB962C8B-B14F-4D97-AF65-F5344CB8AC3E}">
        <p14:creationId xmlns:p14="http://schemas.microsoft.com/office/powerpoint/2010/main" val="2798318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Αντανακλαση</a:t>
            </a:r>
            <a:r>
              <a:rPr lang="el-GR" dirty="0" smtClean="0"/>
              <a:t> </a:t>
            </a:r>
            <a:r>
              <a:rPr lang="el-GR" dirty="0"/>
              <a:t>σε </a:t>
            </a:r>
            <a:r>
              <a:rPr lang="el-GR" dirty="0" err="1" smtClean="0"/>
              <a:t>επιλεγμενες</a:t>
            </a:r>
            <a:r>
              <a:rPr lang="el-GR" dirty="0" smtClean="0"/>
              <a:t> </a:t>
            </a:r>
            <a:r>
              <a:rPr lang="el-GR" dirty="0" err="1" smtClean="0"/>
              <a:t>διαδικασιες</a:t>
            </a:r>
            <a:r>
              <a:rPr lang="el-GR" dirty="0" smtClean="0"/>
              <a:t> </a:t>
            </a:r>
            <a:r>
              <a:rPr lang="el-GR" dirty="0" err="1" smtClean="0"/>
              <a:t>μαθησης</a:t>
            </a:r>
            <a:endParaRPr lang="en-GB" dirty="0"/>
          </a:p>
        </p:txBody>
      </p:sp>
      <p:sp>
        <p:nvSpPr>
          <p:cNvPr id="3" name="Content Placeholder 2"/>
          <p:cNvSpPr>
            <a:spLocks noGrp="1"/>
          </p:cNvSpPr>
          <p:nvPr>
            <p:ph idx="1"/>
          </p:nvPr>
        </p:nvSpPr>
        <p:spPr>
          <a:xfrm>
            <a:off x="1024128" y="2286000"/>
            <a:ext cx="9720071" cy="4572000"/>
          </a:xfrm>
        </p:spPr>
        <p:txBody>
          <a:bodyPr>
            <a:normAutofit/>
          </a:bodyPr>
          <a:lstStyle/>
          <a:p>
            <a:pPr marL="0" lvl="1" indent="0">
              <a:spcBef>
                <a:spcPts val="1200"/>
              </a:spcBef>
              <a:spcAft>
                <a:spcPts val="200"/>
              </a:spcAft>
              <a:buSzPct val="100000"/>
              <a:buNone/>
            </a:pPr>
            <a:r>
              <a:rPr lang="el-GR" dirty="0"/>
              <a:t>Από τα στοιχεία που συλλέχθηκαν στο πλαίσιο των </a:t>
            </a:r>
            <a:r>
              <a:rPr lang="el-GR" dirty="0" smtClean="0"/>
              <a:t>βιογραφικών </a:t>
            </a:r>
            <a:r>
              <a:rPr lang="el-GR" dirty="0"/>
              <a:t>σημειωμάτων που αναφέρονται στον τομέα της ζωής ή των εργασιακών δραστηριοτήτων, έχουν τεκμηριωθεί συγκεκριμένα καθήκοντα και δραστηριότητες που έχουν ολοκληρωθεί μέχρι σήμερα.</a:t>
            </a:r>
          </a:p>
          <a:p>
            <a:pPr marL="0" lvl="1" indent="0">
              <a:spcBef>
                <a:spcPts val="1200"/>
              </a:spcBef>
              <a:spcAft>
                <a:spcPts val="200"/>
              </a:spcAft>
              <a:buSzPct val="100000"/>
              <a:buNone/>
            </a:pPr>
            <a:r>
              <a:rPr lang="el-GR" dirty="0"/>
              <a:t>Ειδικές καταστάσεις μάθησης επιλέγονται τώρα και αναλύονται με ακρίβεια.</a:t>
            </a:r>
          </a:p>
          <a:p>
            <a:pPr marL="0" lvl="1" indent="0">
              <a:spcBef>
                <a:spcPts val="1200"/>
              </a:spcBef>
              <a:spcAft>
                <a:spcPts val="200"/>
              </a:spcAft>
              <a:buSzPct val="100000"/>
              <a:buNone/>
            </a:pPr>
            <a:r>
              <a:rPr lang="el-GR" dirty="0"/>
              <a:t>Πιθανά ερωτήματα προσανατολισμού:</a:t>
            </a:r>
          </a:p>
          <a:p>
            <a:pPr marL="0" lvl="1" indent="0">
              <a:spcBef>
                <a:spcPts val="1200"/>
              </a:spcBef>
              <a:spcAft>
                <a:spcPts val="200"/>
              </a:spcAft>
              <a:buSzPct val="100000"/>
              <a:buNone/>
            </a:pPr>
            <a:r>
              <a:rPr lang="el-GR" dirty="0"/>
              <a:t> Ποιο είναι το ιδιαίτερο πρόβλημα που έπρεπε να αντιμετωπίσω;</a:t>
            </a:r>
          </a:p>
          <a:p>
            <a:pPr marL="0" lvl="1" indent="0">
              <a:spcBef>
                <a:spcPts val="1200"/>
              </a:spcBef>
              <a:spcAft>
                <a:spcPts val="200"/>
              </a:spcAft>
              <a:buSzPct val="100000"/>
              <a:buNone/>
            </a:pPr>
            <a:r>
              <a:rPr lang="el-GR" dirty="0"/>
              <a:t> Πώς αντιδρούσα σε αυτή την κατάσταση;</a:t>
            </a:r>
          </a:p>
          <a:p>
            <a:pPr marL="0" lvl="1" indent="0">
              <a:spcBef>
                <a:spcPts val="1200"/>
              </a:spcBef>
              <a:spcAft>
                <a:spcPts val="200"/>
              </a:spcAft>
              <a:buSzPct val="100000"/>
              <a:buNone/>
            </a:pPr>
            <a:r>
              <a:rPr lang="el-GR" dirty="0"/>
              <a:t> Ποια γνώση ή ικανότητα χρησιμοποίησα για να επιτύχω λύση / θετικό αποτέλεσμα;</a:t>
            </a:r>
          </a:p>
          <a:p>
            <a:pPr marL="0" lvl="1" indent="0">
              <a:spcBef>
                <a:spcPts val="1200"/>
              </a:spcBef>
              <a:spcAft>
                <a:spcPts val="200"/>
              </a:spcAft>
              <a:buSzPct val="100000"/>
              <a:buNone/>
            </a:pPr>
            <a:r>
              <a:rPr lang="el-GR" dirty="0"/>
              <a:t> Πώς μπορεί / αυτή η δυνατότητα να με βοηθήσει στο χώρο εργασίας;</a:t>
            </a:r>
            <a:endParaRPr lang="de-AT"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5" name="Bildobjekt 4">
            <a:extLst>
              <a:ext uri="{FF2B5EF4-FFF2-40B4-BE49-F238E27FC236}">
                <a16:creationId xmlns:a16="http://schemas.microsoft.com/office/drawing/2014/main"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spTree>
    <p:extLst>
      <p:ext uri="{BB962C8B-B14F-4D97-AF65-F5344CB8AC3E}">
        <p14:creationId xmlns:p14="http://schemas.microsoft.com/office/powerpoint/2010/main" val="216271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Αναθεση</a:t>
            </a:r>
            <a:r>
              <a:rPr lang="el-GR" dirty="0" smtClean="0"/>
              <a:t> </a:t>
            </a:r>
            <a:r>
              <a:rPr lang="el-GR" dirty="0" err="1" smtClean="0"/>
              <a:t>αρμοδιοτητων</a:t>
            </a:r>
            <a:endParaRPr lang="en-GB" dirty="0"/>
          </a:p>
        </p:txBody>
      </p:sp>
      <p:sp>
        <p:nvSpPr>
          <p:cNvPr id="3" name="Content Placeholder 2"/>
          <p:cNvSpPr>
            <a:spLocks noGrp="1"/>
          </p:cNvSpPr>
          <p:nvPr>
            <p:ph idx="1"/>
          </p:nvPr>
        </p:nvSpPr>
        <p:spPr/>
        <p:txBody>
          <a:bodyPr>
            <a:normAutofit/>
          </a:bodyPr>
          <a:lstStyle/>
          <a:p>
            <a:pPr marL="128016" lvl="1" indent="0">
              <a:buNone/>
            </a:pPr>
            <a:r>
              <a:rPr lang="el-GR" dirty="0"/>
              <a:t>Στη συνέχεια, οι αναλυόμενες μαθησιακές διαδικασίες διαφορετικών καθηκόντων ανατίθενται στις ακόλουθες τέσσερις ομάδες ικανοτήτων:</a:t>
            </a:r>
          </a:p>
          <a:p>
            <a:pPr marL="128016" lvl="1" indent="0">
              <a:buNone/>
            </a:pPr>
            <a:r>
              <a:rPr lang="el-GR" dirty="0"/>
              <a:t> επαγγελματίας</a:t>
            </a:r>
          </a:p>
          <a:p>
            <a:pPr marL="128016" lvl="1" indent="0">
              <a:buNone/>
            </a:pPr>
            <a:r>
              <a:rPr lang="el-GR" dirty="0"/>
              <a:t> κοινωνικός</a:t>
            </a:r>
          </a:p>
          <a:p>
            <a:pPr marL="128016" lvl="1" indent="0">
              <a:buNone/>
            </a:pPr>
            <a:r>
              <a:rPr lang="el-GR" dirty="0"/>
              <a:t> προσωπικός</a:t>
            </a:r>
          </a:p>
          <a:p>
            <a:pPr marL="128016" lvl="1" indent="0">
              <a:buNone/>
            </a:pPr>
            <a:r>
              <a:rPr lang="el-GR" dirty="0"/>
              <a:t> μεθοδικές δεξιότητες</a:t>
            </a:r>
            <a:endParaRPr lang="de-AT"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5" name="Bildobjekt 4">
            <a:extLst>
              <a:ext uri="{FF2B5EF4-FFF2-40B4-BE49-F238E27FC236}">
                <a16:creationId xmlns:a16="http://schemas.microsoft.com/office/drawing/2014/main"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pic>
        <p:nvPicPr>
          <p:cNvPr id="2052" name="Picture 4" descr="Checkliste, Zwischenablage, Fragebogen, Stift, 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623" y="2629362"/>
            <a:ext cx="3293478" cy="32934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81623" y="6112591"/>
            <a:ext cx="3724192" cy="461665"/>
          </a:xfrm>
          <a:prstGeom prst="rect">
            <a:avLst/>
          </a:prstGeom>
          <a:noFill/>
        </p:spPr>
        <p:txBody>
          <a:bodyPr wrap="square" rtlCol="0">
            <a:spAutoFit/>
          </a:bodyPr>
          <a:lstStyle/>
          <a:p>
            <a:r>
              <a:rPr lang="de-AT" sz="1200" dirty="0"/>
              <a:t>https://pixabay.com/de/checkliste-zwischenablage-fragebogen-1622517/</a:t>
            </a:r>
          </a:p>
        </p:txBody>
      </p:sp>
    </p:spTree>
    <p:extLst>
      <p:ext uri="{BB962C8B-B14F-4D97-AF65-F5344CB8AC3E}">
        <p14:creationId xmlns:p14="http://schemas.microsoft.com/office/powerpoint/2010/main" val="68492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ΑΞΙΟΛΟΓΗΣΗ ΤΩΝ </a:t>
            </a:r>
            <a:r>
              <a:rPr lang="el-GR" dirty="0" err="1" smtClean="0"/>
              <a:t>Δυνατων</a:t>
            </a:r>
            <a:r>
              <a:rPr lang="el-GR" dirty="0" smtClean="0"/>
              <a:t> </a:t>
            </a:r>
            <a:r>
              <a:rPr lang="el-GR" dirty="0"/>
              <a:t>ΚΑΙ ΤΩΝ </a:t>
            </a:r>
            <a:r>
              <a:rPr lang="el-GR" dirty="0" err="1" smtClean="0"/>
              <a:t>αδυναμων</a:t>
            </a:r>
            <a:r>
              <a:rPr lang="el-GR" dirty="0" smtClean="0"/>
              <a:t> </a:t>
            </a:r>
            <a:r>
              <a:rPr lang="el-GR" dirty="0" err="1" smtClean="0"/>
              <a:t>σημειων</a:t>
            </a:r>
            <a:endParaRPr lang="en-GB" dirty="0"/>
          </a:p>
        </p:txBody>
      </p:sp>
      <p:sp>
        <p:nvSpPr>
          <p:cNvPr id="3" name="Content Placeholder 2"/>
          <p:cNvSpPr>
            <a:spLocks noGrp="1"/>
          </p:cNvSpPr>
          <p:nvPr>
            <p:ph idx="1"/>
          </p:nvPr>
        </p:nvSpPr>
        <p:spPr>
          <a:xfrm>
            <a:off x="1024128" y="2286000"/>
            <a:ext cx="9720071" cy="4572000"/>
          </a:xfrm>
        </p:spPr>
        <p:txBody>
          <a:bodyPr>
            <a:normAutofit/>
          </a:bodyPr>
          <a:lstStyle/>
          <a:p>
            <a:pPr>
              <a:buFont typeface="Wingdings" panose="05000000000000000000" pitchFamily="2" charset="2"/>
              <a:buChar char="§"/>
            </a:pPr>
            <a:r>
              <a:rPr lang="en-GB" dirty="0"/>
              <a:t> </a:t>
            </a:r>
            <a:r>
              <a:rPr lang="el-GR" dirty="0"/>
              <a:t>Η ανάλυση των επιλεγμένων δραστηριοτήτων αναλύεται με βάση τα προσωπικά δυνατά σημεία και τις αδυναμίες και τα όρια που αντιλαμβάνονται οι συμμετέχοντες</a:t>
            </a:r>
          </a:p>
          <a:p>
            <a:pPr>
              <a:buFont typeface="Wingdings" panose="05000000000000000000" pitchFamily="2" charset="2"/>
              <a:buChar char="§"/>
            </a:pPr>
            <a:r>
              <a:rPr lang="el-GR" dirty="0"/>
              <a:t> Συμπερίληψη μιας εξωτερικής άποψης από ένα άτομο από αυτόν τον τομέα της ζωής</a:t>
            </a:r>
          </a:p>
          <a:p>
            <a:pPr>
              <a:buFont typeface="Wingdings" panose="05000000000000000000" pitchFamily="2" charset="2"/>
              <a:buChar char="§"/>
            </a:pPr>
            <a:r>
              <a:rPr lang="el-GR" dirty="0"/>
              <a:t> Σύγκριση της εικόνας του εαυτού και της εικόνας των άλλων</a:t>
            </a:r>
          </a:p>
          <a:p>
            <a:pPr>
              <a:buFont typeface="Wingdings" panose="05000000000000000000" pitchFamily="2" charset="2"/>
              <a:buChar char="§"/>
            </a:pPr>
            <a:r>
              <a:rPr lang="el-GR" dirty="0"/>
              <a:t> Συμπεράσματα</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5" name="Bildobjekt 4">
            <a:extLst>
              <a:ext uri="{FF2B5EF4-FFF2-40B4-BE49-F238E27FC236}">
                <a16:creationId xmlns:a16="http://schemas.microsoft.com/office/drawing/2014/main"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graphicFrame>
        <p:nvGraphicFramePr>
          <p:cNvPr id="6" name="Diagram 5"/>
          <p:cNvGraphicFramePr/>
          <p:nvPr>
            <p:extLst>
              <p:ext uri="{D42A27DB-BD31-4B8C-83A1-F6EECF244321}">
                <p14:modId xmlns:p14="http://schemas.microsoft.com/office/powerpoint/2010/main" val="2012639884"/>
              </p:ext>
            </p:extLst>
          </p:nvPr>
        </p:nvGraphicFramePr>
        <p:xfrm>
          <a:off x="6561221" y="3485149"/>
          <a:ext cx="4459706" cy="28795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69683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Δημιουργια</a:t>
            </a:r>
            <a:r>
              <a:rPr lang="el-GR" dirty="0" smtClean="0"/>
              <a:t> </a:t>
            </a:r>
            <a:r>
              <a:rPr lang="el-GR" dirty="0" err="1" smtClean="0"/>
              <a:t>προφιλ</a:t>
            </a:r>
            <a:r>
              <a:rPr lang="el-GR" dirty="0" smtClean="0"/>
              <a:t> </a:t>
            </a:r>
            <a:r>
              <a:rPr lang="el-GR" dirty="0" err="1" smtClean="0"/>
              <a:t>ικανοτητων</a:t>
            </a:r>
            <a:endParaRPr lang="en-GB" dirty="0"/>
          </a:p>
        </p:txBody>
      </p:sp>
      <p:sp>
        <p:nvSpPr>
          <p:cNvPr id="3" name="Content Placeholder 2"/>
          <p:cNvSpPr>
            <a:spLocks noGrp="1"/>
          </p:cNvSpPr>
          <p:nvPr>
            <p:ph idx="1"/>
          </p:nvPr>
        </p:nvSpPr>
        <p:spPr>
          <a:xfrm>
            <a:off x="1024128" y="2286000"/>
            <a:ext cx="9720071" cy="4572000"/>
          </a:xfrm>
        </p:spPr>
        <p:txBody>
          <a:bodyPr>
            <a:normAutofit/>
          </a:bodyPr>
          <a:lstStyle/>
          <a:p>
            <a:pPr>
              <a:buFont typeface="Wingdings" panose="05000000000000000000" pitchFamily="2" charset="2"/>
              <a:buChar char="§"/>
            </a:pPr>
            <a:r>
              <a:rPr lang="el-GR" dirty="0"/>
              <a:t>Σύνοψη των αποτελεσμάτων για τη δημιουργία ενός προφίλ ικανοτήτων</a:t>
            </a:r>
          </a:p>
          <a:p>
            <a:pPr>
              <a:buFont typeface="Wingdings" panose="05000000000000000000" pitchFamily="2" charset="2"/>
              <a:buChar char="§"/>
            </a:pPr>
            <a:r>
              <a:rPr lang="el-GR" dirty="0"/>
              <a:t> Κατάλογος ατομικών ικανοτήτων</a:t>
            </a:r>
          </a:p>
          <a:p>
            <a:pPr>
              <a:buFont typeface="Wingdings" panose="05000000000000000000" pitchFamily="2" charset="2"/>
              <a:buChar char="§"/>
            </a:pPr>
            <a:r>
              <a:rPr lang="el-GR" dirty="0"/>
              <a:t> Ορισμός του πλαισίου / δραστηριότητας της εφαρμογής</a:t>
            </a:r>
          </a:p>
          <a:p>
            <a:pPr>
              <a:buFont typeface="Wingdings" panose="05000000000000000000" pitchFamily="2" charset="2"/>
              <a:buChar char="§"/>
            </a:pPr>
            <a:r>
              <a:rPr lang="el-GR" dirty="0"/>
              <a:t> Αποτέλεσμα / επιτυχία αυτής της δραστηριότητας</a:t>
            </a:r>
          </a:p>
          <a:p>
            <a:pPr>
              <a:buFont typeface="Wingdings" panose="05000000000000000000" pitchFamily="2" charset="2"/>
              <a:buChar char="§"/>
            </a:pPr>
            <a:r>
              <a:rPr lang="el-GR" dirty="0"/>
              <a:t> Αξιολόγηση του επιπέδου αρμοδιοτήτων</a:t>
            </a:r>
          </a:p>
          <a:p>
            <a:pPr>
              <a:buFont typeface="Wingdings" panose="05000000000000000000" pitchFamily="2" charset="2"/>
              <a:buChar char="§"/>
            </a:pPr>
            <a:r>
              <a:rPr lang="el-GR" dirty="0"/>
              <a:t>(π.χ. από χαμηλό σε υψηλό, κλίμακα 5 σημείων κ.λπ.)</a:t>
            </a:r>
            <a:endParaRPr lang="de-AT"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5" name="Bildobjekt 4">
            <a:extLst>
              <a:ext uri="{FF2B5EF4-FFF2-40B4-BE49-F238E27FC236}">
                <a16:creationId xmlns:a16="http://schemas.microsoft.com/office/drawing/2014/main"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pic>
        <p:nvPicPr>
          <p:cNvPr id="4098" name="Picture 2" descr="Unternehmen, Zeichnung, Kugelschreiber, Bunt, Papi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0370" y="3087253"/>
            <a:ext cx="4000953" cy="26673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81011" y="6133873"/>
            <a:ext cx="3942095" cy="461665"/>
          </a:xfrm>
          <a:prstGeom prst="rect">
            <a:avLst/>
          </a:prstGeom>
          <a:noFill/>
        </p:spPr>
        <p:txBody>
          <a:bodyPr wrap="square" rtlCol="0">
            <a:spAutoFit/>
          </a:bodyPr>
          <a:lstStyle/>
          <a:p>
            <a:r>
              <a:rPr lang="de-AT" sz="1200" dirty="0"/>
              <a:t>https://pixabay.com/de/unternehmen-zeichnung-kugelschreiber-3277947/</a:t>
            </a:r>
          </a:p>
        </p:txBody>
      </p:sp>
    </p:spTree>
    <p:extLst>
      <p:ext uri="{BB962C8B-B14F-4D97-AF65-F5344CB8AC3E}">
        <p14:creationId xmlns:p14="http://schemas.microsoft.com/office/powerpoint/2010/main" val="4786581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27</TotalTime>
  <Words>1268</Words>
  <Application>Microsoft Office PowerPoint</Application>
  <PresentationFormat>Widescreen</PresentationFormat>
  <Paragraphs>138</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Tw Cen MT</vt:lpstr>
      <vt:lpstr>Tw Cen MT Condensed</vt:lpstr>
      <vt:lpstr>Wingdings</vt:lpstr>
      <vt:lpstr>Wingdings 3</vt:lpstr>
      <vt:lpstr>Integral</vt:lpstr>
      <vt:lpstr>Αναλυση ικανοτητων</vt:lpstr>
      <vt:lpstr>Γιατι αναλυση ικανοτητων;</vt:lpstr>
      <vt:lpstr>Βηματα για την αναλυση ικανοτητων</vt:lpstr>
      <vt:lpstr>Γεγονοτα στο βιογραφικο</vt:lpstr>
      <vt:lpstr>Καταγραφη του βιογραφικου σημειωματοσ</vt:lpstr>
      <vt:lpstr>Αντανακλαση σε επιλεγμενες διαδικασιες μαθησης</vt:lpstr>
      <vt:lpstr>Αναθεση αρμοδιοτητων</vt:lpstr>
      <vt:lpstr>ΑΞΙΟΛΟΓΗΣΗ ΤΩΝ Δυνατων ΚΑΙ ΤΩΝ αδυναμων σημειων</vt:lpstr>
      <vt:lpstr>Δημιουργια προφιλ ικανοτητων</vt:lpstr>
      <vt:lpstr>Παραδειγμα προφιλ επαρκειας</vt:lpstr>
      <vt:lpstr>Αποτελεσματα αξιολογησης ικανοτητων</vt:lpstr>
      <vt:lpstr>Ευχαριστουμε για τη συμμετοχη σασ</vt:lpstr>
      <vt:lpstr>πηγεσ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User</cp:lastModifiedBy>
  <cp:revision>109</cp:revision>
  <dcterms:created xsi:type="dcterms:W3CDTF">2017-12-19T15:29:47Z</dcterms:created>
  <dcterms:modified xsi:type="dcterms:W3CDTF">2018-09-05T10:12:45Z</dcterms:modified>
</cp:coreProperties>
</file>